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3"/>
  </p:notesMasterIdLst>
  <p:handoutMasterIdLst>
    <p:handoutMasterId r:id="rId34"/>
  </p:handoutMasterIdLst>
  <p:sldIdLst>
    <p:sldId id="304" r:id="rId2"/>
    <p:sldId id="256" r:id="rId3"/>
    <p:sldId id="262" r:id="rId4"/>
    <p:sldId id="276" r:id="rId5"/>
    <p:sldId id="293" r:id="rId6"/>
    <p:sldId id="294" r:id="rId7"/>
    <p:sldId id="278" r:id="rId8"/>
    <p:sldId id="280" r:id="rId9"/>
    <p:sldId id="281" r:id="rId10"/>
    <p:sldId id="282" r:id="rId11"/>
    <p:sldId id="279" r:id="rId12"/>
    <p:sldId id="277" r:id="rId13"/>
    <p:sldId id="297" r:id="rId14"/>
    <p:sldId id="296" r:id="rId15"/>
    <p:sldId id="299" r:id="rId16"/>
    <p:sldId id="300" r:id="rId17"/>
    <p:sldId id="295" r:id="rId18"/>
    <p:sldId id="298" r:id="rId19"/>
    <p:sldId id="275" r:id="rId20"/>
    <p:sldId id="283" r:id="rId21"/>
    <p:sldId id="284" r:id="rId22"/>
    <p:sldId id="285" r:id="rId23"/>
    <p:sldId id="286" r:id="rId24"/>
    <p:sldId id="287" r:id="rId25"/>
    <p:sldId id="288" r:id="rId26"/>
    <p:sldId id="289" r:id="rId27"/>
    <p:sldId id="290" r:id="rId28"/>
    <p:sldId id="301" r:id="rId29"/>
    <p:sldId id="302" r:id="rId30"/>
    <p:sldId id="291" r:id="rId31"/>
    <p:sldId id="292" r:id="rId32"/>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71C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2"/>
            <a:ext cx="2946400" cy="496889"/>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91" y="2"/>
            <a:ext cx="2946400" cy="496889"/>
          </a:xfrm>
          <a:prstGeom prst="rect">
            <a:avLst/>
          </a:prstGeom>
        </p:spPr>
        <p:txBody>
          <a:bodyPr vert="horz" lIns="91440" tIns="45720" rIns="91440" bIns="45720" rtlCol="0"/>
          <a:lstStyle>
            <a:lvl1pPr algn="r">
              <a:defRPr sz="1200"/>
            </a:lvl1pPr>
          </a:lstStyle>
          <a:p>
            <a:fld id="{9734EE9A-33B5-4879-B500-6EB189ECE2C4}" type="datetimeFigureOut">
              <a:rPr lang="de-DE" smtClean="0"/>
              <a:t>02.02.2023</a:t>
            </a:fld>
            <a:endParaRPr lang="de-DE"/>
          </a:p>
        </p:txBody>
      </p:sp>
      <p:sp>
        <p:nvSpPr>
          <p:cNvPr id="4" name="Fußzeilenplatzhalter 3"/>
          <p:cNvSpPr>
            <a:spLocks noGrp="1"/>
          </p:cNvSpPr>
          <p:nvPr>
            <p:ph type="ftr" sz="quarter" idx="2"/>
          </p:nvPr>
        </p:nvSpPr>
        <p:spPr>
          <a:xfrm>
            <a:off x="2" y="9428165"/>
            <a:ext cx="2946400" cy="4968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91" y="9428165"/>
            <a:ext cx="2946400" cy="496887"/>
          </a:xfrm>
          <a:prstGeom prst="rect">
            <a:avLst/>
          </a:prstGeom>
        </p:spPr>
        <p:txBody>
          <a:bodyPr vert="horz" lIns="91440" tIns="45720" rIns="91440" bIns="45720" rtlCol="0" anchor="b"/>
          <a:lstStyle>
            <a:lvl1pPr algn="r">
              <a:defRPr sz="1200"/>
            </a:lvl1pPr>
          </a:lstStyle>
          <a:p>
            <a:fld id="{95EF661F-37F7-43B9-83E5-D35AD48FA99F}" type="slidenum">
              <a:rPr lang="de-DE" smtClean="0"/>
              <a:t>‹Nr.›</a:t>
            </a:fld>
            <a:endParaRPr lang="de-DE"/>
          </a:p>
        </p:txBody>
      </p:sp>
    </p:spTree>
    <p:extLst>
      <p:ext uri="{BB962C8B-B14F-4D97-AF65-F5344CB8AC3E}">
        <p14:creationId xmlns:p14="http://schemas.microsoft.com/office/powerpoint/2010/main" val="1189163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2"/>
            <a:ext cx="2945659" cy="496332"/>
          </a:xfrm>
          <a:prstGeom prst="rect">
            <a:avLst/>
          </a:prstGeom>
        </p:spPr>
        <p:txBody>
          <a:bodyPr vert="horz" lIns="95562" tIns="47781" rIns="95562" bIns="47781" rtlCol="0"/>
          <a:lstStyle>
            <a:lvl1pPr algn="l">
              <a:defRPr sz="1300"/>
            </a:lvl1pPr>
          </a:lstStyle>
          <a:p>
            <a:endParaRPr lang="de-DE"/>
          </a:p>
        </p:txBody>
      </p:sp>
      <p:sp>
        <p:nvSpPr>
          <p:cNvPr id="3" name="Datumsplatzhalter 2"/>
          <p:cNvSpPr>
            <a:spLocks noGrp="1"/>
          </p:cNvSpPr>
          <p:nvPr>
            <p:ph type="dt" idx="1"/>
          </p:nvPr>
        </p:nvSpPr>
        <p:spPr>
          <a:xfrm>
            <a:off x="3850446" y="2"/>
            <a:ext cx="2945659" cy="496332"/>
          </a:xfrm>
          <a:prstGeom prst="rect">
            <a:avLst/>
          </a:prstGeom>
        </p:spPr>
        <p:txBody>
          <a:bodyPr vert="horz" lIns="95562" tIns="47781" rIns="95562" bIns="47781" rtlCol="0"/>
          <a:lstStyle>
            <a:lvl1pPr algn="r">
              <a:defRPr sz="1300"/>
            </a:lvl1pPr>
          </a:lstStyle>
          <a:p>
            <a:fld id="{76443F79-9464-4E46-A66C-CC09F81DF32D}" type="datetimeFigureOut">
              <a:rPr lang="de-DE" smtClean="0"/>
              <a:t>02.02.2023</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62" tIns="47781" rIns="95562" bIns="47781" rtlCol="0" anchor="ctr"/>
          <a:lstStyle/>
          <a:p>
            <a:endParaRPr lang="de-DE"/>
          </a:p>
        </p:txBody>
      </p:sp>
      <p:sp>
        <p:nvSpPr>
          <p:cNvPr id="5" name="Notizenplatzhalter 4"/>
          <p:cNvSpPr>
            <a:spLocks noGrp="1"/>
          </p:cNvSpPr>
          <p:nvPr>
            <p:ph type="body" sz="quarter" idx="3"/>
          </p:nvPr>
        </p:nvSpPr>
        <p:spPr>
          <a:xfrm>
            <a:off x="679768" y="4715155"/>
            <a:ext cx="5438140" cy="4466987"/>
          </a:xfrm>
          <a:prstGeom prst="rect">
            <a:avLst/>
          </a:prstGeom>
        </p:spPr>
        <p:txBody>
          <a:bodyPr vert="horz" lIns="95562" tIns="47781" rIns="95562" bIns="47781"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2" y="9428584"/>
            <a:ext cx="2945659" cy="496332"/>
          </a:xfrm>
          <a:prstGeom prst="rect">
            <a:avLst/>
          </a:prstGeom>
        </p:spPr>
        <p:txBody>
          <a:bodyPr vert="horz" lIns="95562" tIns="47781" rIns="95562" bIns="47781" rtlCol="0" anchor="b"/>
          <a:lstStyle>
            <a:lvl1pPr algn="l">
              <a:defRPr sz="1300"/>
            </a:lvl1pPr>
          </a:lstStyle>
          <a:p>
            <a:endParaRPr lang="de-DE"/>
          </a:p>
        </p:txBody>
      </p:sp>
      <p:sp>
        <p:nvSpPr>
          <p:cNvPr id="7" name="Foliennummernplatzhalter 6"/>
          <p:cNvSpPr>
            <a:spLocks noGrp="1"/>
          </p:cNvSpPr>
          <p:nvPr>
            <p:ph type="sldNum" sz="quarter" idx="5"/>
          </p:nvPr>
        </p:nvSpPr>
        <p:spPr>
          <a:xfrm>
            <a:off x="3850446" y="9428584"/>
            <a:ext cx="2945659" cy="496332"/>
          </a:xfrm>
          <a:prstGeom prst="rect">
            <a:avLst/>
          </a:prstGeom>
        </p:spPr>
        <p:txBody>
          <a:bodyPr vert="horz" lIns="95562" tIns="47781" rIns="95562" bIns="47781" rtlCol="0" anchor="b"/>
          <a:lstStyle>
            <a:lvl1pPr algn="r">
              <a:defRPr sz="1300"/>
            </a:lvl1pPr>
          </a:lstStyle>
          <a:p>
            <a:fld id="{4F0B345D-0A68-44BD-B680-E46514D7ECD7}" type="slidenum">
              <a:rPr lang="de-DE" smtClean="0"/>
              <a:t>‹Nr.›</a:t>
            </a:fld>
            <a:endParaRPr lang="de-DE"/>
          </a:p>
        </p:txBody>
      </p:sp>
    </p:spTree>
    <p:extLst>
      <p:ext uri="{BB962C8B-B14F-4D97-AF65-F5344CB8AC3E}">
        <p14:creationId xmlns:p14="http://schemas.microsoft.com/office/powerpoint/2010/main" val="1562217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F0B345D-0A68-44BD-B680-E46514D7ECD7}" type="slidenum">
              <a:rPr lang="de-DE" smtClean="0"/>
              <a:t>2</a:t>
            </a:fld>
            <a:endParaRPr lang="de-DE"/>
          </a:p>
        </p:txBody>
      </p:sp>
    </p:spTree>
    <p:extLst>
      <p:ext uri="{BB962C8B-B14F-4D97-AF65-F5344CB8AC3E}">
        <p14:creationId xmlns:p14="http://schemas.microsoft.com/office/powerpoint/2010/main" val="1897417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de-DE" smtClean="0"/>
              <a:t>Titelmasterformat durch Klicken bearbeiten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80F3C0A7-F92C-4B5B-B564-27F61576056F}" type="datetimeFigureOut">
              <a:rPr lang="de-DE" smtClean="0"/>
              <a:t>02.02.2023</a:t>
            </a:fld>
            <a:endParaRPr lang="de-DE"/>
          </a:p>
        </p:txBody>
      </p:sp>
      <p:sp>
        <p:nvSpPr>
          <p:cNvPr id="5" name="Footer Placeholder 4"/>
          <p:cNvSpPr>
            <a:spLocks noGrp="1"/>
          </p:cNvSpPr>
          <p:nvPr>
            <p:ph type="ftr" sz="quarter" idx="11"/>
          </p:nvPr>
        </p:nvSpPr>
        <p:spPr>
          <a:xfrm>
            <a:off x="1174044" y="5357592"/>
            <a:ext cx="5034845" cy="365125"/>
          </a:xfrm>
        </p:spPr>
        <p:txBody>
          <a:bodyPr/>
          <a:lstStyle/>
          <a:p>
            <a:endParaRPr lang="de-DE"/>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3832B5AB-6031-46CE-BA70-B937D184DEA2}"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nchor="ct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80F3C0A7-F92C-4B5B-B564-27F61576056F}" type="datetimeFigureOut">
              <a:rPr lang="de-DE" smtClean="0"/>
              <a:t>02.02.2023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832B5AB-6031-46CE-BA70-B937D184DEA2}"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80F3C0A7-F92C-4B5B-B564-27F61576056F}" type="datetimeFigureOut">
              <a:rPr lang="de-DE" smtClean="0"/>
              <a:t>02.02.2023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832B5AB-6031-46CE-BA70-B937D184DEA2}"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80F3C0A7-F92C-4B5B-B564-27F61576056F}" type="datetimeFigureOut">
              <a:rPr lang="de-DE" smtClean="0"/>
              <a:t>02.02.2023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832B5AB-6031-46CE-BA70-B937D184DEA2}"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80F3C0A7-F92C-4B5B-B564-27F61576056F}" type="datetimeFigureOut">
              <a:rPr lang="de-DE" smtClean="0"/>
              <a:t>02.02.2023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832B5AB-6031-46CE-BA70-B937D184DEA2}"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5" name="Date Placeholder 4"/>
          <p:cNvSpPr>
            <a:spLocks noGrp="1"/>
          </p:cNvSpPr>
          <p:nvPr>
            <p:ph type="dt" sz="half" idx="10"/>
          </p:nvPr>
        </p:nvSpPr>
        <p:spPr/>
        <p:txBody>
          <a:bodyPr/>
          <a:lstStyle/>
          <a:p>
            <a:fld id="{80F3C0A7-F92C-4B5B-B564-27F61576056F}" type="datetimeFigureOut">
              <a:rPr lang="de-DE" smtClean="0"/>
              <a:t>02.02.2023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832B5AB-6031-46CE-BA70-B937D184DEA2}" type="slidenum">
              <a:rPr lang="de-DE" smtClean="0"/>
              <a:t>‹Nr.›</a:t>
            </a:fld>
            <a:endParaRPr lang="de-DE"/>
          </a:p>
        </p:txBody>
      </p:sp>
      <p:sp>
        <p:nvSpPr>
          <p:cNvPr id="9" name="Content Placeholder 8"/>
          <p:cNvSpPr>
            <a:spLocks noGrp="1"/>
          </p:cNvSpPr>
          <p:nvPr>
            <p:ph sz="quarter" idx="13"/>
          </p:nvPr>
        </p:nvSpPr>
        <p:spPr>
          <a:xfrm>
            <a:off x="1298448" y="2121407"/>
            <a:ext cx="3200400" cy="360273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7" name="Date Placeholder 6"/>
          <p:cNvSpPr>
            <a:spLocks noGrp="1"/>
          </p:cNvSpPr>
          <p:nvPr>
            <p:ph type="dt" sz="half" idx="10"/>
          </p:nvPr>
        </p:nvSpPr>
        <p:spPr/>
        <p:txBody>
          <a:bodyPr/>
          <a:lstStyle/>
          <a:p>
            <a:fld id="{80F3C0A7-F92C-4B5B-B564-27F61576056F}" type="datetimeFigureOut">
              <a:rPr lang="de-DE" smtClean="0"/>
              <a:t>02.02.2023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832B5AB-6031-46CE-BA70-B937D184DEA2}" type="slidenum">
              <a:rPr lang="de-DE" smtClean="0"/>
              <a:t>‹Nr.›</a:t>
            </a:fld>
            <a:endParaRPr lang="de-DE"/>
          </a:p>
        </p:txBody>
      </p:sp>
      <p:sp>
        <p:nvSpPr>
          <p:cNvPr id="11" name="Content Placeholder 10"/>
          <p:cNvSpPr>
            <a:spLocks noGrp="1"/>
          </p:cNvSpPr>
          <p:nvPr>
            <p:ph sz="quarter" idx="13"/>
          </p:nvPr>
        </p:nvSpPr>
        <p:spPr>
          <a:xfrm>
            <a:off x="1298448" y="2944368"/>
            <a:ext cx="3227832" cy="277977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80F3C0A7-F92C-4B5B-B564-27F61576056F}" type="datetimeFigureOut">
              <a:rPr lang="de-DE" smtClean="0"/>
              <a:t>02.02.2023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832B5AB-6031-46CE-BA70-B937D184DEA2}"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F3C0A7-F92C-4B5B-B564-27F61576056F}" type="datetimeFigureOut">
              <a:rPr lang="de-DE" smtClean="0"/>
              <a:t>02.02.2023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832B5AB-6031-46CE-BA70-B937D184DEA2}"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de-DE" smtClean="0"/>
              <a:t>Titelmasterformat durch Klicken bearbeiten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a:xfrm rot="60000">
            <a:off x="6341698" y="5885672"/>
            <a:ext cx="1213821" cy="365125"/>
          </a:xfrm>
        </p:spPr>
        <p:txBody>
          <a:bodyPr/>
          <a:lstStyle/>
          <a:p>
            <a:fld id="{80F3C0A7-F92C-4B5B-B564-27F61576056F}" type="datetimeFigureOut">
              <a:rPr lang="de-DE" smtClean="0"/>
              <a:t>02.02.2023</a:t>
            </a:fld>
            <a:endParaRPr lang="de-DE"/>
          </a:p>
        </p:txBody>
      </p:sp>
      <p:sp>
        <p:nvSpPr>
          <p:cNvPr id="6" name="Footer Placeholder 5"/>
          <p:cNvSpPr>
            <a:spLocks noGrp="1"/>
          </p:cNvSpPr>
          <p:nvPr>
            <p:ph type="ftr" sz="quarter" idx="11"/>
          </p:nvPr>
        </p:nvSpPr>
        <p:spPr>
          <a:xfrm rot="-60000">
            <a:off x="914554" y="5829261"/>
            <a:ext cx="3522607" cy="365125"/>
          </a:xfrm>
        </p:spPr>
        <p:txBody>
          <a:bodyPr/>
          <a:lstStyle/>
          <a:p>
            <a:endParaRPr lang="de-DE"/>
          </a:p>
        </p:txBody>
      </p:sp>
      <p:sp>
        <p:nvSpPr>
          <p:cNvPr id="7" name="Slide Number Placeholder 6"/>
          <p:cNvSpPr>
            <a:spLocks noGrp="1"/>
          </p:cNvSpPr>
          <p:nvPr>
            <p:ph type="sldNum" sz="quarter" idx="12"/>
          </p:nvPr>
        </p:nvSpPr>
        <p:spPr>
          <a:xfrm rot="60000">
            <a:off x="7557313" y="5896961"/>
            <a:ext cx="554023" cy="365125"/>
          </a:xfrm>
        </p:spPr>
        <p:txBody>
          <a:bodyPr/>
          <a:lstStyle/>
          <a:p>
            <a:fld id="{3832B5AB-6031-46CE-BA70-B937D184DEA2}"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de-DE" smtClean="0"/>
              <a:t>Titelmasterformat durch Klicken bearbeiten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a:xfrm rot="60000">
            <a:off x="6345936" y="5888737"/>
            <a:ext cx="1213821" cy="365125"/>
          </a:xfrm>
        </p:spPr>
        <p:txBody>
          <a:bodyPr/>
          <a:lstStyle/>
          <a:p>
            <a:fld id="{80F3C0A7-F92C-4B5B-B564-27F61576056F}" type="datetimeFigureOut">
              <a:rPr lang="de-DE" smtClean="0"/>
              <a:t>02.02.2023</a:t>
            </a:fld>
            <a:endParaRPr lang="de-DE"/>
          </a:p>
        </p:txBody>
      </p:sp>
      <p:sp>
        <p:nvSpPr>
          <p:cNvPr id="6" name="Footer Placeholder 5"/>
          <p:cNvSpPr>
            <a:spLocks noGrp="1"/>
          </p:cNvSpPr>
          <p:nvPr>
            <p:ph type="ftr" sz="quarter" idx="11"/>
          </p:nvPr>
        </p:nvSpPr>
        <p:spPr>
          <a:xfrm rot="-60000">
            <a:off x="914569" y="5831037"/>
            <a:ext cx="3319043" cy="365125"/>
          </a:xfrm>
        </p:spPr>
        <p:txBody>
          <a:bodyPr/>
          <a:lstStyle/>
          <a:p>
            <a:endParaRPr lang="de-DE"/>
          </a:p>
        </p:txBody>
      </p:sp>
      <p:sp>
        <p:nvSpPr>
          <p:cNvPr id="7" name="Slide Number Placeholder 6"/>
          <p:cNvSpPr>
            <a:spLocks noGrp="1"/>
          </p:cNvSpPr>
          <p:nvPr>
            <p:ph type="sldNum" sz="quarter" idx="12"/>
          </p:nvPr>
        </p:nvSpPr>
        <p:spPr>
          <a:xfrm rot="60000">
            <a:off x="7562089" y="5900026"/>
            <a:ext cx="554023" cy="365125"/>
          </a:xfrm>
        </p:spPr>
        <p:txBody>
          <a:bodyPr/>
          <a:lstStyle/>
          <a:p>
            <a:fld id="{3832B5AB-6031-46CE-BA70-B937D184DEA2}"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80F3C0A7-F92C-4B5B-B564-27F61576056F}" type="datetimeFigureOut">
              <a:rPr lang="de-DE" smtClean="0"/>
              <a:t>02.02.2023</a:t>
            </a:fld>
            <a:endParaRPr lang="de-DE"/>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de-DE"/>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3832B5AB-6031-46CE-BA70-B937D184DEA2}"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frauennotruf-koblenz.de/" TargetMode="External"/><Relationship Id="rId2" Type="http://schemas.openxmlformats.org/officeDocument/2006/relationships/hyperlink" Target="mailto:mail@frauennotruf-koblenz.d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contra-haeusliche-gewalt.d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Opferschutz.PPKoblenz@polizei.rlp.d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heinland_pfalz_cochem_zell[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347"/>
            <a:ext cx="4032250" cy="5876925"/>
          </a:xfrm>
          <a:prstGeom prst="rect">
            <a:avLst/>
          </a:prstGeom>
          <a:noFill/>
          <a:extLst>
            <a:ext uri="{909E8E84-426E-40DD-AFC4-6F175D3DCCD1}">
              <a14:hiddenFill xmlns:a14="http://schemas.microsoft.com/office/drawing/2010/main">
                <a:solidFill>
                  <a:srgbClr val="FFFFFF"/>
                </a:solidFill>
              </a14:hiddenFill>
            </a:ext>
          </a:extLst>
        </p:spPr>
      </p:pic>
      <p:sp>
        <p:nvSpPr>
          <p:cNvPr id="5124" name="WordArt 4"/>
          <p:cNvSpPr>
            <a:spLocks noChangeArrowheads="1" noChangeShapeType="1" noTextEdit="1"/>
          </p:cNvSpPr>
          <p:nvPr/>
        </p:nvSpPr>
        <p:spPr bwMode="auto">
          <a:xfrm>
            <a:off x="1908175" y="549275"/>
            <a:ext cx="3889375" cy="360363"/>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de-DE" sz="3600" kern="10" dirty="0">
                <a:ln w="9525">
                  <a:solidFill>
                    <a:srgbClr val="000000"/>
                  </a:solidFill>
                  <a:round/>
                  <a:headEnd/>
                  <a:tailEnd/>
                </a:ln>
                <a:solidFill>
                  <a:srgbClr val="0033CC"/>
                </a:solidFill>
                <a:latin typeface="FuturaSCTBoo"/>
              </a:rPr>
              <a:t>Landkreis Cochem-Zell</a:t>
            </a:r>
          </a:p>
        </p:txBody>
      </p:sp>
      <p:sp>
        <p:nvSpPr>
          <p:cNvPr id="5126" name="Rectangle 6"/>
          <p:cNvSpPr>
            <a:spLocks noGrp="1" noChangeArrowheads="1"/>
          </p:cNvSpPr>
          <p:nvPr>
            <p:ph type="ctrTitle"/>
          </p:nvPr>
        </p:nvSpPr>
        <p:spPr>
          <a:xfrm>
            <a:off x="971600" y="4338539"/>
            <a:ext cx="7344047" cy="1944216"/>
          </a:xfrm>
        </p:spPr>
        <p:txBody>
          <a:bodyPr>
            <a:normAutofit fontScale="90000"/>
          </a:bodyPr>
          <a:lstStyle/>
          <a:p>
            <a:pPr algn="l"/>
            <a:r>
              <a:rPr lang="de-DE" altLang="de-DE" sz="4000" b="1" dirty="0" smtClean="0">
                <a:solidFill>
                  <a:srgbClr val="003399"/>
                </a:solidFill>
                <a:latin typeface="FuturaSCTBoo" pitchFamily="34" charset="0"/>
              </a:rPr>
              <a:t/>
            </a:r>
            <a:br>
              <a:rPr lang="de-DE" altLang="de-DE" sz="4000" b="1" dirty="0" smtClean="0">
                <a:solidFill>
                  <a:srgbClr val="003399"/>
                </a:solidFill>
                <a:latin typeface="FuturaSCTBoo" pitchFamily="34" charset="0"/>
              </a:rPr>
            </a:br>
            <a:r>
              <a:rPr lang="de-DE" altLang="de-DE" sz="4000" b="1" dirty="0" smtClean="0">
                <a:solidFill>
                  <a:srgbClr val="003399"/>
                </a:solidFill>
                <a:latin typeface="FuturaSCTBoo" pitchFamily="34" charset="0"/>
              </a:rPr>
              <a:t/>
            </a:r>
            <a:br>
              <a:rPr lang="de-DE" altLang="de-DE" sz="4000" b="1" dirty="0" smtClean="0">
                <a:solidFill>
                  <a:srgbClr val="003399"/>
                </a:solidFill>
                <a:latin typeface="FuturaSCTBoo" pitchFamily="34" charset="0"/>
              </a:rPr>
            </a:br>
            <a:r>
              <a:rPr lang="de-DE" altLang="de-DE" sz="4000" b="1" dirty="0">
                <a:solidFill>
                  <a:srgbClr val="003399"/>
                </a:solidFill>
                <a:latin typeface="FuturaSCTBoo" pitchFamily="34" charset="0"/>
              </a:rPr>
              <a:t/>
            </a:r>
            <a:br>
              <a:rPr lang="de-DE" altLang="de-DE" sz="4000" b="1" dirty="0">
                <a:solidFill>
                  <a:srgbClr val="003399"/>
                </a:solidFill>
                <a:latin typeface="FuturaSCTBoo" pitchFamily="34" charset="0"/>
              </a:rPr>
            </a:br>
            <a:r>
              <a:rPr lang="de-DE" altLang="de-DE" sz="4000" b="1" dirty="0" smtClean="0">
                <a:solidFill>
                  <a:srgbClr val="003399"/>
                </a:solidFill>
                <a:latin typeface="FuturaSCTBoo" pitchFamily="34" charset="0"/>
              </a:rPr>
              <a:t/>
            </a:r>
            <a:br>
              <a:rPr lang="de-DE" altLang="de-DE" sz="4000" b="1" dirty="0" smtClean="0">
                <a:solidFill>
                  <a:srgbClr val="003399"/>
                </a:solidFill>
                <a:latin typeface="FuturaSCTBoo" pitchFamily="34" charset="0"/>
              </a:rPr>
            </a:br>
            <a:r>
              <a:rPr lang="de-DE" altLang="de-DE" sz="4000" b="1" dirty="0">
                <a:solidFill>
                  <a:srgbClr val="003399"/>
                </a:solidFill>
                <a:latin typeface="FuturaSCTBoo" pitchFamily="34" charset="0"/>
              </a:rPr>
              <a:t/>
            </a:r>
            <a:br>
              <a:rPr lang="de-DE" altLang="de-DE" sz="4000" b="1" dirty="0">
                <a:solidFill>
                  <a:srgbClr val="003399"/>
                </a:solidFill>
                <a:latin typeface="FuturaSCTBoo" pitchFamily="34" charset="0"/>
              </a:rPr>
            </a:br>
            <a:r>
              <a:rPr lang="de-DE" altLang="de-DE" sz="4000" b="1" dirty="0" smtClean="0">
                <a:solidFill>
                  <a:srgbClr val="003399"/>
                </a:solidFill>
                <a:latin typeface="FuturaSCTBoo" pitchFamily="34" charset="0"/>
              </a:rPr>
              <a:t/>
            </a:r>
            <a:br>
              <a:rPr lang="de-DE" altLang="de-DE" sz="4000" b="1" dirty="0" smtClean="0">
                <a:solidFill>
                  <a:srgbClr val="003399"/>
                </a:solidFill>
                <a:latin typeface="FuturaSCTBoo" pitchFamily="34" charset="0"/>
              </a:rPr>
            </a:br>
            <a:r>
              <a:rPr lang="de-DE" altLang="de-DE" sz="4000" b="1" dirty="0">
                <a:solidFill>
                  <a:srgbClr val="003399"/>
                </a:solidFill>
                <a:latin typeface="FuturaSCTBoo" pitchFamily="34" charset="0"/>
              </a:rPr>
              <a:t/>
            </a:r>
            <a:br>
              <a:rPr lang="de-DE" altLang="de-DE" sz="4000" b="1" dirty="0">
                <a:solidFill>
                  <a:srgbClr val="003399"/>
                </a:solidFill>
                <a:latin typeface="FuturaSCTBoo" pitchFamily="34" charset="0"/>
              </a:rPr>
            </a:br>
            <a:r>
              <a:rPr lang="de-DE" altLang="de-DE" sz="4000" b="1" dirty="0" smtClean="0">
                <a:solidFill>
                  <a:srgbClr val="003399"/>
                </a:solidFill>
                <a:latin typeface="FuturaSCTBoo" pitchFamily="34" charset="0"/>
              </a:rPr>
              <a:t/>
            </a:r>
            <a:br>
              <a:rPr lang="de-DE" altLang="de-DE" sz="4000" b="1" dirty="0" smtClean="0">
                <a:solidFill>
                  <a:srgbClr val="003399"/>
                </a:solidFill>
                <a:latin typeface="FuturaSCTBoo" pitchFamily="34" charset="0"/>
              </a:rPr>
            </a:br>
            <a:r>
              <a:rPr lang="de-DE" altLang="de-DE" sz="4000" b="1" dirty="0">
                <a:solidFill>
                  <a:srgbClr val="003399"/>
                </a:solidFill>
                <a:latin typeface="FuturaSCTBoo" pitchFamily="34" charset="0"/>
              </a:rPr>
              <a:t/>
            </a:r>
            <a:br>
              <a:rPr lang="de-DE" altLang="de-DE" sz="4000" b="1" dirty="0">
                <a:solidFill>
                  <a:srgbClr val="003399"/>
                </a:solidFill>
                <a:latin typeface="FuturaSCTBoo" pitchFamily="34" charset="0"/>
              </a:rPr>
            </a:br>
            <a:r>
              <a:rPr lang="de-DE" altLang="de-DE" sz="4000" b="1" dirty="0" smtClean="0">
                <a:solidFill>
                  <a:srgbClr val="003399"/>
                </a:solidFill>
                <a:latin typeface="FuturaSCTBoo" pitchFamily="34" charset="0"/>
              </a:rPr>
              <a:t/>
            </a:r>
            <a:br>
              <a:rPr lang="de-DE" altLang="de-DE" sz="4000" b="1" dirty="0" smtClean="0">
                <a:solidFill>
                  <a:srgbClr val="003399"/>
                </a:solidFill>
                <a:latin typeface="FuturaSCTBoo" pitchFamily="34" charset="0"/>
              </a:rPr>
            </a:br>
            <a:r>
              <a:rPr lang="de-DE" altLang="de-DE" sz="4000" b="1" dirty="0">
                <a:solidFill>
                  <a:srgbClr val="003399"/>
                </a:solidFill>
                <a:latin typeface="FuturaSCTBoo" pitchFamily="34" charset="0"/>
              </a:rPr>
              <a:t/>
            </a:r>
            <a:br>
              <a:rPr lang="de-DE" altLang="de-DE" sz="4000" b="1" dirty="0">
                <a:solidFill>
                  <a:srgbClr val="003399"/>
                </a:solidFill>
                <a:latin typeface="FuturaSCTBoo" pitchFamily="34" charset="0"/>
              </a:rPr>
            </a:br>
            <a:r>
              <a:rPr lang="de-DE" altLang="de-DE" sz="4400" b="1" dirty="0" smtClean="0">
                <a:solidFill>
                  <a:srgbClr val="003399"/>
                </a:solidFill>
                <a:latin typeface="Ebrima" panose="02000000000000000000" pitchFamily="2" charset="0"/>
                <a:ea typeface="Ebrima" panose="02000000000000000000" pitchFamily="2" charset="0"/>
                <a:cs typeface="Ebrima" panose="02000000000000000000" pitchFamily="2" charset="0"/>
              </a:rPr>
              <a:t>Vorstellung des „Netzwerk </a:t>
            </a:r>
            <a:br>
              <a:rPr lang="de-DE" altLang="de-DE" sz="4400" b="1" dirty="0" smtClean="0">
                <a:solidFill>
                  <a:srgbClr val="003399"/>
                </a:solidFill>
                <a:latin typeface="Ebrima" panose="02000000000000000000" pitchFamily="2" charset="0"/>
                <a:ea typeface="Ebrima" panose="02000000000000000000" pitchFamily="2" charset="0"/>
                <a:cs typeface="Ebrima" panose="02000000000000000000" pitchFamily="2" charset="0"/>
              </a:rPr>
            </a:br>
            <a:r>
              <a:rPr lang="de-DE" altLang="de-DE" sz="4400" b="1" dirty="0" smtClean="0">
                <a:solidFill>
                  <a:srgbClr val="003399"/>
                </a:solidFill>
                <a:latin typeface="Ebrima" panose="02000000000000000000" pitchFamily="2" charset="0"/>
                <a:ea typeface="Ebrima" panose="02000000000000000000" pitchFamily="2" charset="0"/>
                <a:cs typeface="Ebrima" panose="02000000000000000000" pitchFamily="2" charset="0"/>
              </a:rPr>
              <a:t>gegen Gewalt</a:t>
            </a:r>
            <a:r>
              <a:rPr lang="de-DE" altLang="de-DE" sz="4400" b="1" dirty="0" smtClean="0">
                <a:solidFill>
                  <a:srgbClr val="003399"/>
                </a:solidFill>
                <a:latin typeface="Ebrima" panose="02000000000000000000" pitchFamily="2" charset="0"/>
                <a:ea typeface="Ebrima" panose="02000000000000000000" pitchFamily="2" charset="0"/>
                <a:cs typeface="Ebrima" panose="02000000000000000000" pitchFamily="2" charset="0"/>
              </a:rPr>
              <a:t>“ im Landkreis </a:t>
            </a:r>
            <a:br>
              <a:rPr lang="de-DE" altLang="de-DE" sz="4400" b="1" dirty="0" smtClean="0">
                <a:solidFill>
                  <a:srgbClr val="003399"/>
                </a:solidFill>
                <a:latin typeface="Ebrima" panose="02000000000000000000" pitchFamily="2" charset="0"/>
                <a:ea typeface="Ebrima" panose="02000000000000000000" pitchFamily="2" charset="0"/>
                <a:cs typeface="Ebrima" panose="02000000000000000000" pitchFamily="2" charset="0"/>
              </a:rPr>
            </a:br>
            <a:r>
              <a:rPr lang="de-DE" altLang="de-DE" sz="4400" b="1" dirty="0" smtClean="0">
                <a:solidFill>
                  <a:srgbClr val="003399"/>
                </a:solidFill>
                <a:latin typeface="Ebrima" panose="02000000000000000000" pitchFamily="2" charset="0"/>
                <a:ea typeface="Ebrima" panose="02000000000000000000" pitchFamily="2" charset="0"/>
                <a:cs typeface="Ebrima" panose="02000000000000000000" pitchFamily="2" charset="0"/>
              </a:rPr>
              <a:t>Cochem-Zell</a:t>
            </a:r>
            <a:r>
              <a:rPr lang="de-DE" altLang="de-DE" sz="4400" b="1" dirty="0" smtClean="0">
                <a:solidFill>
                  <a:srgbClr val="003399"/>
                </a:solidFill>
                <a:latin typeface="FuturaSCTBoo" pitchFamily="34" charset="0"/>
              </a:rPr>
              <a:t/>
            </a:r>
            <a:br>
              <a:rPr lang="de-DE" altLang="de-DE" sz="4400" b="1" dirty="0" smtClean="0">
                <a:solidFill>
                  <a:srgbClr val="003399"/>
                </a:solidFill>
                <a:latin typeface="FuturaSCTBoo" pitchFamily="34" charset="0"/>
              </a:rPr>
            </a:br>
            <a:endParaRPr lang="de-DE" altLang="de-DE" sz="4400" b="1" dirty="0">
              <a:solidFill>
                <a:srgbClr val="003399"/>
              </a:solidFill>
              <a:latin typeface="FuturaSCTBoo" pitchFamily="34" charset="0"/>
            </a:endParaRPr>
          </a:p>
        </p:txBody>
      </p:sp>
    </p:spTree>
    <p:extLst>
      <p:ext uri="{BB962C8B-B14F-4D97-AF65-F5344CB8AC3E}">
        <p14:creationId xmlns:p14="http://schemas.microsoft.com/office/powerpoint/2010/main" val="3960892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a:bodyPr>
          <a:lstStyle/>
          <a:p>
            <a:pPr>
              <a:buFont typeface="Wingdings" panose="05000000000000000000" pitchFamily="2" charset="2"/>
              <a:buChar char="§"/>
            </a:pPr>
            <a:r>
              <a:rPr lang="de-DE" sz="2000" u="sng" dirty="0" smtClean="0"/>
              <a:t>Kompetenzen, Tätigkeitsschwerpunkte, Hilfsmöglichkeiten:</a:t>
            </a:r>
            <a:r>
              <a:rPr lang="de-DE" sz="2000" dirty="0" smtClean="0"/>
              <a:t> psychosoziale Beratung durch Sozialpädagoginnen und Psychologinnen in den Bereichen Erziehung und Familie, Ehe/Partnerschaft, Trennung/Scheidung, Einzelberatung von Erwachsenen, Arbeit mit Kindern und Jugendlichen, Gruppenangebote für Kinder, Fachberatung für Kitas, </a:t>
            </a:r>
            <a:r>
              <a:rPr lang="de-DE" sz="2000" dirty="0" err="1" smtClean="0"/>
              <a:t>InsoFA</a:t>
            </a:r>
            <a:r>
              <a:rPr lang="de-DE" sz="2000" dirty="0" smtClean="0"/>
              <a:t> (Kindeswohleinschätzung) für kath. Kitas, Elternabende zu Erziehungsthemen</a:t>
            </a:r>
          </a:p>
          <a:p>
            <a:pPr>
              <a:buFont typeface="Wingdings" panose="05000000000000000000" pitchFamily="2" charset="2"/>
              <a:buChar char="§"/>
            </a:pPr>
            <a:endParaRPr lang="de-DE" sz="2000" dirty="0" smtClean="0"/>
          </a:p>
          <a:p>
            <a:pPr>
              <a:buFont typeface="Wingdings" panose="05000000000000000000" pitchFamily="2" charset="2"/>
              <a:buChar char="§"/>
            </a:pPr>
            <a:r>
              <a:rPr lang="de-DE" sz="2000" u="sng" dirty="0" smtClean="0"/>
              <a:t>Träger der Stelle: </a:t>
            </a:r>
            <a:r>
              <a:rPr lang="de-DE" sz="2000" dirty="0" smtClean="0"/>
              <a:t>Bistum Trier</a:t>
            </a:r>
          </a:p>
          <a:p>
            <a:pPr>
              <a:buFont typeface="Wingdings" panose="05000000000000000000" pitchFamily="2" charset="2"/>
              <a:buChar char="§"/>
            </a:pPr>
            <a:endParaRPr lang="de-DE" sz="2000" dirty="0"/>
          </a:p>
          <a:p>
            <a:pPr>
              <a:buFont typeface="Wingdings" panose="05000000000000000000" pitchFamily="2" charset="2"/>
              <a:buChar char="§"/>
            </a:pPr>
            <a:r>
              <a:rPr lang="de-DE" sz="2000" dirty="0" smtClean="0"/>
              <a:t>Schweigepflicht</a:t>
            </a:r>
          </a:p>
          <a:p>
            <a:pPr>
              <a:buFont typeface="Wingdings" panose="05000000000000000000" pitchFamily="2" charset="2"/>
              <a:buChar char="§"/>
            </a:pPr>
            <a:endParaRPr lang="de-DE" sz="2000" dirty="0"/>
          </a:p>
          <a:p>
            <a:pPr>
              <a:buFont typeface="Wingdings" panose="05000000000000000000" pitchFamily="2" charset="2"/>
              <a:buChar char="§"/>
            </a:pPr>
            <a:endParaRPr lang="de-DE" sz="2000" dirty="0"/>
          </a:p>
          <a:p>
            <a:pPr marL="0" indent="0">
              <a:buNone/>
            </a:pPr>
            <a:endParaRPr lang="de-DE" sz="2000" u="sng" dirty="0" smtClean="0"/>
          </a:p>
          <a:p>
            <a:pPr marL="0" indent="0">
              <a:buNone/>
            </a:pPr>
            <a:endParaRPr lang="de-DE" sz="2000" dirty="0"/>
          </a:p>
          <a:p>
            <a:pPr marL="0" indent="0">
              <a:buNone/>
            </a:pPr>
            <a:endParaRPr lang="de-DE" sz="2000" dirty="0" smtClean="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2223606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solidFill>
                  <a:schemeClr val="accent1">
                    <a:lumMod val="75000"/>
                  </a:schemeClr>
                </a:solidFill>
              </a:rPr>
              <a:t>Donum</a:t>
            </a:r>
            <a:r>
              <a:rPr lang="de-DE" dirty="0" smtClean="0">
                <a:solidFill>
                  <a:schemeClr val="accent1">
                    <a:lumMod val="75000"/>
                  </a:schemeClr>
                </a:solidFill>
              </a:rPr>
              <a:t> Vitae</a:t>
            </a:r>
            <a:endParaRPr lang="de-DE" dirty="0">
              <a:solidFill>
                <a:schemeClr val="accent1">
                  <a:lumMod val="75000"/>
                </a:schemeClr>
              </a:solidFill>
            </a:endParaRPr>
          </a:p>
        </p:txBody>
      </p:sp>
      <p:sp>
        <p:nvSpPr>
          <p:cNvPr id="3" name="Inhaltsplatzhalter 2"/>
          <p:cNvSpPr>
            <a:spLocks noGrp="1"/>
          </p:cNvSpPr>
          <p:nvPr>
            <p:ph idx="1"/>
          </p:nvPr>
        </p:nvSpPr>
        <p:spPr>
          <a:xfrm>
            <a:off x="1259632" y="1916832"/>
            <a:ext cx="6800636" cy="4032448"/>
          </a:xfrm>
        </p:spPr>
        <p:txBody>
          <a:bodyPr>
            <a:normAutofit fontScale="25000" lnSpcReduction="20000"/>
          </a:bodyPr>
          <a:lstStyle/>
          <a:p>
            <a:pPr marL="0" indent="0" algn="ctr">
              <a:buNone/>
            </a:pPr>
            <a:r>
              <a:rPr lang="de-DE" sz="9600" b="1" dirty="0" smtClean="0"/>
              <a:t>Ansprechpartnerinnen: Sieglinde Schulz, Rita Emmerichs</a:t>
            </a:r>
            <a:r>
              <a:rPr lang="de-DE" sz="9600" dirty="0" smtClean="0"/>
              <a:t> (Dipl. Sozialarbeiterinnen-FH)</a:t>
            </a:r>
          </a:p>
          <a:p>
            <a:pPr marL="0" indent="0" algn="ctr">
              <a:buNone/>
            </a:pPr>
            <a:endParaRPr lang="de-DE" sz="9600" dirty="0" smtClean="0"/>
          </a:p>
          <a:p>
            <a:pPr marL="0" indent="0" algn="ctr">
              <a:buNone/>
            </a:pPr>
            <a:r>
              <a:rPr lang="de-DE" sz="9600" dirty="0" err="1" smtClean="0"/>
              <a:t>Ravenéstr</a:t>
            </a:r>
            <a:r>
              <a:rPr lang="de-DE" sz="9600" dirty="0" smtClean="0"/>
              <a:t>. 15, 56812 Cochem</a:t>
            </a:r>
            <a:endParaRPr lang="de-DE" sz="9600" dirty="0"/>
          </a:p>
          <a:p>
            <a:pPr marL="0" indent="0" algn="ctr">
              <a:buNone/>
            </a:pPr>
            <a:r>
              <a:rPr lang="de-DE" sz="9600" dirty="0"/>
              <a:t>Tel: </a:t>
            </a:r>
            <a:r>
              <a:rPr lang="de-DE" sz="9600" dirty="0" smtClean="0"/>
              <a:t>02671/234042 (Mo-Fr </a:t>
            </a:r>
            <a:r>
              <a:rPr lang="de-DE" sz="9600" dirty="0"/>
              <a:t>08:30-12 Uhr </a:t>
            </a:r>
            <a:r>
              <a:rPr lang="de-DE" sz="9600" dirty="0" smtClean="0"/>
              <a:t>+ nach Vereinbarung)</a:t>
            </a:r>
            <a:r>
              <a:rPr lang="de-DE" sz="9600" dirty="0"/>
              <a:t/>
            </a:r>
            <a:br>
              <a:rPr lang="de-DE" sz="9600" dirty="0"/>
            </a:br>
            <a:r>
              <a:rPr lang="de-DE" sz="9600" dirty="0" smtClean="0"/>
              <a:t>cochem@donumvitae.org, www.cochem.donumvitae.org</a:t>
            </a:r>
            <a:endParaRPr lang="de-DE" sz="9600" dirty="0"/>
          </a:p>
          <a:p>
            <a:pPr marL="0" indent="0" algn="ctr">
              <a:buNone/>
            </a:pPr>
            <a:endParaRPr lang="de-DE" sz="9600" dirty="0"/>
          </a:p>
          <a:p>
            <a:pPr marL="0" indent="0" algn="ctr">
              <a:buNone/>
            </a:pPr>
            <a:r>
              <a:rPr lang="de-DE" sz="9600" dirty="0" smtClean="0"/>
              <a:t>Schwangeren- und Schwangerenkonfliktberatung</a:t>
            </a:r>
            <a:endParaRPr lang="de-DE" sz="9600" dirty="0"/>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362206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336704" cy="4896544"/>
          </a:xfrm>
        </p:spPr>
        <p:txBody>
          <a:bodyPr>
            <a:normAutofit fontScale="55000" lnSpcReduction="20000"/>
          </a:bodyPr>
          <a:lstStyle/>
          <a:p>
            <a:pPr>
              <a:buFont typeface="Wingdings" panose="05000000000000000000" pitchFamily="2" charset="2"/>
              <a:buChar char="§"/>
            </a:pPr>
            <a:r>
              <a:rPr lang="de-DE" sz="3600" u="sng" dirty="0" smtClean="0"/>
              <a:t>Kompetenzen, Tätigkeitsschwerpunkte, Hilfsmöglichkeiten:</a:t>
            </a:r>
            <a:r>
              <a:rPr lang="de-DE" sz="3600" dirty="0" smtClean="0"/>
              <a:t> Schwangerschaftskonflikt und Schwangerenberatung, Vermittlung finanzielle Hilfen (Bundesstiftung), Kleiderkammer, Sexualpädagogik (z.B. Elternpraktikum „</a:t>
            </a:r>
            <a:r>
              <a:rPr lang="de-DE" sz="3600" dirty="0" err="1" smtClean="0"/>
              <a:t>ProKi</a:t>
            </a:r>
            <a:r>
              <a:rPr lang="de-DE" sz="3600" dirty="0" smtClean="0"/>
              <a:t>“), Kinderwunschberatung, Beratung vor, während und nach vorgeburtlicher Diagnostik, Weitervermittlung an IST, Frauennotruf/Frauenhaus, und Lebensberatung</a:t>
            </a:r>
          </a:p>
          <a:p>
            <a:pPr marL="0" indent="0">
              <a:buNone/>
            </a:pPr>
            <a:endParaRPr lang="de-DE" sz="3600" dirty="0" smtClean="0"/>
          </a:p>
          <a:p>
            <a:pPr>
              <a:buFont typeface="Wingdings" panose="05000000000000000000" pitchFamily="2" charset="2"/>
              <a:buChar char="§"/>
            </a:pPr>
            <a:r>
              <a:rPr lang="de-DE" sz="3600" u="sng" dirty="0" smtClean="0"/>
              <a:t>Kontaktaufnahme</a:t>
            </a:r>
            <a:r>
              <a:rPr lang="de-DE" sz="3600" dirty="0"/>
              <a:t>: </a:t>
            </a:r>
            <a:r>
              <a:rPr lang="de-DE" sz="3600" dirty="0" smtClean="0"/>
              <a:t>Vermittlung durch Frauenärzte oder andere Klientinnen, Kooperation mit Schulen, Internet</a:t>
            </a:r>
          </a:p>
          <a:p>
            <a:pPr marL="0" indent="0">
              <a:buNone/>
            </a:pPr>
            <a:endParaRPr lang="de-DE" sz="3600" dirty="0" smtClean="0"/>
          </a:p>
          <a:p>
            <a:pPr>
              <a:buFont typeface="Wingdings" panose="05000000000000000000" pitchFamily="2" charset="2"/>
              <a:buChar char="§"/>
            </a:pPr>
            <a:r>
              <a:rPr lang="de-DE" sz="3600" u="sng" dirty="0" smtClean="0"/>
              <a:t>Träger der Stelle</a:t>
            </a:r>
            <a:r>
              <a:rPr lang="de-DE" sz="3600" dirty="0" smtClean="0"/>
              <a:t>: </a:t>
            </a:r>
            <a:r>
              <a:rPr lang="de-DE" sz="3600" dirty="0" err="1" smtClean="0"/>
              <a:t>Donum</a:t>
            </a:r>
            <a:r>
              <a:rPr lang="de-DE" sz="3600" dirty="0" smtClean="0"/>
              <a:t> Vitae Rheinland-Pfalz Landstuhl</a:t>
            </a:r>
          </a:p>
          <a:p>
            <a:pPr>
              <a:buFont typeface="Wingdings" panose="05000000000000000000" pitchFamily="2" charset="2"/>
              <a:buChar char="§"/>
            </a:pPr>
            <a:endParaRPr lang="de-DE" sz="3600" dirty="0"/>
          </a:p>
          <a:p>
            <a:pPr>
              <a:buFont typeface="Wingdings" panose="05000000000000000000" pitchFamily="2" charset="2"/>
              <a:buChar char="§"/>
            </a:pPr>
            <a:r>
              <a:rPr lang="de-DE" sz="3600" dirty="0"/>
              <a:t>Schweigepflicht</a:t>
            </a:r>
          </a:p>
          <a:p>
            <a:pPr marL="0" indent="0">
              <a:buNone/>
            </a:pPr>
            <a:endParaRPr lang="de-DE" sz="3600" dirty="0" smtClean="0"/>
          </a:p>
          <a:p>
            <a:pPr marL="0" indent="0">
              <a:buNone/>
            </a:pPr>
            <a:endParaRPr lang="de-DE" dirty="0"/>
          </a:p>
        </p:txBody>
      </p:sp>
    </p:spTree>
    <p:extLst>
      <p:ext uri="{BB962C8B-B14F-4D97-AF65-F5344CB8AC3E}">
        <p14:creationId xmlns:p14="http://schemas.microsoft.com/office/powerpoint/2010/main" val="132591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4">
                    <a:lumMod val="75000"/>
                  </a:schemeClr>
                </a:solidFill>
              </a:rPr>
              <a:t>Projektgruppe „Lichtblick“</a:t>
            </a:r>
            <a:endParaRPr lang="de-DE" dirty="0">
              <a:solidFill>
                <a:schemeClr val="accent4">
                  <a:lumMod val="75000"/>
                </a:schemeClr>
              </a:solidFill>
            </a:endParaRPr>
          </a:p>
        </p:txBody>
      </p:sp>
      <p:sp>
        <p:nvSpPr>
          <p:cNvPr id="3" name="Inhaltsplatzhalter 2"/>
          <p:cNvSpPr>
            <a:spLocks noGrp="1"/>
          </p:cNvSpPr>
          <p:nvPr>
            <p:ph idx="1"/>
          </p:nvPr>
        </p:nvSpPr>
        <p:spPr/>
        <p:txBody>
          <a:bodyPr>
            <a:normAutofit fontScale="85000" lnSpcReduction="20000"/>
          </a:bodyPr>
          <a:lstStyle/>
          <a:p>
            <a:pPr marL="0" indent="0" algn="ctr">
              <a:buNone/>
            </a:pPr>
            <a:r>
              <a:rPr lang="de-DE" b="1" dirty="0" smtClean="0"/>
              <a:t>Ansprechpartner*innen: Nadja </a:t>
            </a:r>
            <a:r>
              <a:rPr lang="de-DE" b="1" dirty="0" err="1" smtClean="0"/>
              <a:t>Arenz</a:t>
            </a:r>
            <a:r>
              <a:rPr lang="de-DE" b="1" dirty="0" smtClean="0"/>
              <a:t>, Lisa </a:t>
            </a:r>
            <a:r>
              <a:rPr lang="de-DE" b="1" dirty="0" err="1" smtClean="0"/>
              <a:t>Beuren</a:t>
            </a:r>
            <a:r>
              <a:rPr lang="de-DE" b="1" dirty="0" smtClean="0"/>
              <a:t>, Eva </a:t>
            </a:r>
            <a:r>
              <a:rPr lang="de-DE" b="1" dirty="0" err="1" smtClean="0"/>
              <a:t>Glocker</a:t>
            </a:r>
            <a:r>
              <a:rPr lang="de-DE" b="1" dirty="0" smtClean="0"/>
              <a:t>, Christin Schlier-</a:t>
            </a:r>
            <a:r>
              <a:rPr lang="de-DE" b="1" dirty="0" err="1" smtClean="0"/>
              <a:t>Hübinger</a:t>
            </a:r>
            <a:r>
              <a:rPr lang="de-DE" b="1" dirty="0" smtClean="0"/>
              <a:t>, Gregor </a:t>
            </a:r>
            <a:r>
              <a:rPr lang="de-DE" b="1" dirty="0" err="1" smtClean="0"/>
              <a:t>Doege</a:t>
            </a:r>
            <a:endParaRPr lang="de-DE" b="1" dirty="0" smtClean="0"/>
          </a:p>
          <a:p>
            <a:pPr marL="0" indent="0" algn="ctr">
              <a:buNone/>
            </a:pPr>
            <a:endParaRPr lang="de-DE" b="1" dirty="0" smtClean="0"/>
          </a:p>
          <a:p>
            <a:pPr marL="0" indent="0" algn="ctr">
              <a:buNone/>
            </a:pPr>
            <a:r>
              <a:rPr lang="de-DE" dirty="0" err="1" smtClean="0"/>
              <a:t>Barlstraße</a:t>
            </a:r>
            <a:r>
              <a:rPr lang="de-DE" dirty="0" smtClean="0"/>
              <a:t> 3-7 56856 Zell, Telefon: 06542-970, </a:t>
            </a:r>
          </a:p>
          <a:p>
            <a:pPr marL="0" indent="0" algn="ctr">
              <a:buNone/>
            </a:pPr>
            <a:r>
              <a:rPr lang="de-DE" dirty="0" smtClean="0"/>
              <a:t>Email: </a:t>
            </a:r>
            <a:r>
              <a:rPr lang="de-DE" u="sng" dirty="0" smtClean="0"/>
              <a:t>g.doege@klinikum-mittelmosel.de</a:t>
            </a:r>
          </a:p>
          <a:p>
            <a:pPr marL="0" indent="0" algn="ctr">
              <a:buNone/>
            </a:pPr>
            <a:r>
              <a:rPr lang="de-DE" dirty="0" smtClean="0"/>
              <a:t>klinikum-mittelmosel.de</a:t>
            </a:r>
          </a:p>
          <a:p>
            <a:pPr marL="0" indent="0" algn="ctr">
              <a:buNone/>
            </a:pPr>
            <a:r>
              <a:rPr lang="de-DE" dirty="0" smtClean="0"/>
              <a:t>Erreichbar 24/7</a:t>
            </a:r>
          </a:p>
          <a:p>
            <a:pPr marL="0" indent="0" algn="ctr">
              <a:buNone/>
            </a:pPr>
            <a:endParaRPr lang="de-DE" dirty="0" smtClean="0"/>
          </a:p>
          <a:p>
            <a:pPr marL="0" indent="0" algn="ctr">
              <a:buNone/>
            </a:pPr>
            <a:r>
              <a:rPr lang="de-DE" dirty="0"/>
              <a:t>Medizinische Versorgung,</a:t>
            </a:r>
            <a:br>
              <a:rPr lang="de-DE" dirty="0"/>
            </a:br>
            <a:r>
              <a:rPr lang="de-DE" dirty="0" smtClean="0"/>
              <a:t>Beweisaufnahme,</a:t>
            </a:r>
            <a:r>
              <a:rPr lang="de-DE" dirty="0"/>
              <a:t/>
            </a:r>
            <a:br>
              <a:rPr lang="de-DE" dirty="0"/>
            </a:br>
            <a:r>
              <a:rPr lang="de-DE" dirty="0"/>
              <a:t>psychologische/Seelsorgegespräche,</a:t>
            </a:r>
          </a:p>
          <a:p>
            <a:pPr marL="0" indent="0" algn="ctr">
              <a:buNone/>
            </a:pPr>
            <a:r>
              <a:rPr lang="de-DE" dirty="0"/>
              <a:t>kurzfristige Notunterbringung</a:t>
            </a:r>
            <a:endParaRPr lang="de-DE" dirty="0" smtClean="0"/>
          </a:p>
        </p:txBody>
      </p:sp>
    </p:spTree>
    <p:extLst>
      <p:ext uri="{BB962C8B-B14F-4D97-AF65-F5344CB8AC3E}">
        <p14:creationId xmlns:p14="http://schemas.microsoft.com/office/powerpoint/2010/main" val="1016238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63040" y="1124744"/>
            <a:ext cx="6196405" cy="4598325"/>
          </a:xfrm>
        </p:spPr>
        <p:txBody>
          <a:bodyPr>
            <a:normAutofit/>
          </a:bodyPr>
          <a:lstStyle/>
          <a:p>
            <a:pPr>
              <a:buFont typeface="Wingdings" panose="05000000000000000000" pitchFamily="2" charset="2"/>
              <a:buChar char="§"/>
            </a:pPr>
            <a:r>
              <a:rPr lang="de-DE" sz="2000" u="sng" dirty="0" smtClean="0"/>
              <a:t>Kompetenzen, Tätigkeitsschwerpunkte, Hilfsmöglichkeiten: </a:t>
            </a:r>
            <a:r>
              <a:rPr lang="de-DE" sz="2000" dirty="0" smtClean="0"/>
              <a:t>Krankenhaus. Das Projekt arbeitet mit der Rechtsmedizin der Uni Mainz zusammen und kann in dieser Zusammenarbeit medizinische Befunde gerichtsverwertbar sichern. Psychologische/seelsorgliche Beratungsgespräche ggf. zur Weiterleitung an Hilfegebende Institutionen.</a:t>
            </a:r>
            <a:endParaRPr lang="de-DE" sz="2000" u="sng" dirty="0" smtClean="0"/>
          </a:p>
          <a:p>
            <a:pPr marL="0" indent="0">
              <a:buNone/>
            </a:pPr>
            <a:endParaRPr lang="de-DE" sz="2000" u="sng" dirty="0" smtClean="0"/>
          </a:p>
          <a:p>
            <a:pPr>
              <a:buFont typeface="Wingdings" panose="05000000000000000000" pitchFamily="2" charset="2"/>
              <a:buChar char="§"/>
            </a:pPr>
            <a:r>
              <a:rPr lang="de-DE" sz="2000" u="sng" dirty="0" smtClean="0"/>
              <a:t>Kontaktaufnahme</a:t>
            </a:r>
            <a:r>
              <a:rPr lang="de-DE" sz="2000" dirty="0" smtClean="0"/>
              <a:t>: Direktkontakt/RTW/Polizei</a:t>
            </a:r>
          </a:p>
          <a:p>
            <a:pPr marL="0" indent="0">
              <a:buNone/>
            </a:pPr>
            <a:endParaRPr lang="de-DE" sz="2000" dirty="0"/>
          </a:p>
          <a:p>
            <a:pPr>
              <a:buFont typeface="Wingdings" panose="05000000000000000000" pitchFamily="2" charset="2"/>
              <a:buChar char="§"/>
            </a:pPr>
            <a:r>
              <a:rPr lang="de-DE" sz="2000" u="sng" dirty="0"/>
              <a:t>Träger </a:t>
            </a:r>
            <a:r>
              <a:rPr lang="de-DE" sz="2000" u="sng" dirty="0" smtClean="0"/>
              <a:t>der Stelle:</a:t>
            </a:r>
            <a:r>
              <a:rPr lang="de-DE" sz="2000" dirty="0" smtClean="0"/>
              <a:t> Klinikum Mittelmosel, Zell</a:t>
            </a:r>
          </a:p>
          <a:p>
            <a:pPr marL="0" indent="0">
              <a:buNone/>
            </a:pPr>
            <a:endParaRPr lang="de-DE" sz="2000" dirty="0" smtClean="0"/>
          </a:p>
          <a:p>
            <a:pPr>
              <a:buFont typeface="Wingdings" panose="05000000000000000000" pitchFamily="2" charset="2"/>
              <a:buChar char="§"/>
            </a:pPr>
            <a:r>
              <a:rPr lang="de-DE" sz="2000" dirty="0" smtClean="0"/>
              <a:t>Schweigepflicht</a:t>
            </a:r>
            <a:endParaRPr lang="de-DE" sz="2000" dirty="0"/>
          </a:p>
        </p:txBody>
      </p:sp>
    </p:spTree>
    <p:extLst>
      <p:ext uri="{BB962C8B-B14F-4D97-AF65-F5344CB8AC3E}">
        <p14:creationId xmlns:p14="http://schemas.microsoft.com/office/powerpoint/2010/main" val="3475065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1">
                    <a:lumMod val="75000"/>
                  </a:schemeClr>
                </a:solidFill>
              </a:rPr>
              <a:t>Frauennotruf Koblenz</a:t>
            </a:r>
            <a:endParaRPr lang="de-DE" dirty="0">
              <a:solidFill>
                <a:schemeClr val="accent1">
                  <a:lumMod val="75000"/>
                </a:schemeClr>
              </a:solidFill>
            </a:endParaRPr>
          </a:p>
        </p:txBody>
      </p:sp>
      <p:sp>
        <p:nvSpPr>
          <p:cNvPr id="3" name="Inhaltsplatzhalter 2"/>
          <p:cNvSpPr>
            <a:spLocks noGrp="1"/>
          </p:cNvSpPr>
          <p:nvPr>
            <p:ph idx="1"/>
          </p:nvPr>
        </p:nvSpPr>
        <p:spPr/>
        <p:txBody>
          <a:bodyPr>
            <a:normAutofit fontScale="85000" lnSpcReduction="20000"/>
          </a:bodyPr>
          <a:lstStyle/>
          <a:p>
            <a:pPr marL="0" indent="0" algn="ctr">
              <a:buNone/>
            </a:pPr>
            <a:r>
              <a:rPr lang="de-DE" b="1" dirty="0" smtClean="0"/>
              <a:t>Ansprechpartnerin: Franziska </a:t>
            </a:r>
            <a:r>
              <a:rPr lang="de-DE" b="1" dirty="0" err="1" smtClean="0"/>
              <a:t>Godlewsky</a:t>
            </a:r>
            <a:r>
              <a:rPr lang="de-DE" b="1" dirty="0"/>
              <a:t> </a:t>
            </a:r>
            <a:endParaRPr lang="de-DE" b="1" dirty="0" smtClean="0"/>
          </a:p>
          <a:p>
            <a:pPr marL="0" indent="0" algn="ctr">
              <a:buNone/>
            </a:pPr>
            <a:endParaRPr lang="de-DE" b="1" dirty="0" smtClean="0"/>
          </a:p>
          <a:p>
            <a:pPr marL="0" indent="0" algn="ctr">
              <a:buNone/>
            </a:pPr>
            <a:r>
              <a:rPr lang="de-DE" dirty="0" err="1" smtClean="0"/>
              <a:t>Löhrstraße</a:t>
            </a:r>
            <a:r>
              <a:rPr lang="de-DE" dirty="0" smtClean="0"/>
              <a:t> </a:t>
            </a:r>
            <a:r>
              <a:rPr lang="de-DE" dirty="0"/>
              <a:t>64 </a:t>
            </a:r>
            <a:r>
              <a:rPr lang="de-DE" dirty="0" smtClean="0"/>
              <a:t>A, 56068 Koblenz, </a:t>
            </a:r>
          </a:p>
          <a:p>
            <a:pPr marL="0" indent="0" algn="ctr">
              <a:buNone/>
            </a:pPr>
            <a:r>
              <a:rPr lang="de-DE" dirty="0" smtClean="0"/>
              <a:t>Tel.: </a:t>
            </a:r>
            <a:r>
              <a:rPr lang="de-DE" dirty="0"/>
              <a:t>0261 – 35 </a:t>
            </a:r>
            <a:r>
              <a:rPr lang="de-DE" dirty="0" smtClean="0"/>
              <a:t>000, </a:t>
            </a:r>
          </a:p>
          <a:p>
            <a:pPr marL="0" indent="0" algn="ctr">
              <a:buNone/>
            </a:pPr>
            <a:r>
              <a:rPr lang="de-DE" dirty="0" smtClean="0"/>
              <a:t>Email: </a:t>
            </a:r>
            <a:r>
              <a:rPr lang="de-DE" dirty="0" smtClean="0">
                <a:hlinkClick r:id="rId2"/>
              </a:rPr>
              <a:t>mail@frauennotruf-koblenz.de</a:t>
            </a:r>
            <a:r>
              <a:rPr lang="de-DE" dirty="0"/>
              <a:t> </a:t>
            </a:r>
            <a:r>
              <a:rPr lang="de-DE" u="sng" dirty="0">
                <a:hlinkClick r:id="rId3"/>
              </a:rPr>
              <a:t>www.frauennotruf-koblenz.de</a:t>
            </a:r>
            <a:r>
              <a:rPr lang="de-DE" dirty="0" smtClean="0"/>
              <a:t> </a:t>
            </a:r>
          </a:p>
          <a:p>
            <a:pPr marL="0" indent="0" algn="ctr">
              <a:buNone/>
            </a:pPr>
            <a:endParaRPr lang="de-DE" dirty="0" smtClean="0"/>
          </a:p>
          <a:p>
            <a:pPr marL="0" indent="0" algn="ctr">
              <a:buNone/>
            </a:pPr>
            <a:r>
              <a:rPr lang="de-DE" dirty="0" smtClean="0"/>
              <a:t>Telefonische Sprechzeiten an jedem Werktag</a:t>
            </a:r>
          </a:p>
          <a:p>
            <a:pPr marL="0" indent="0" algn="ctr">
              <a:buNone/>
            </a:pPr>
            <a:endParaRPr lang="de-DE" dirty="0" smtClean="0"/>
          </a:p>
          <a:p>
            <a:pPr marL="0" indent="0" algn="ctr">
              <a:buNone/>
            </a:pPr>
            <a:r>
              <a:rPr lang="de-DE" dirty="0"/>
              <a:t>Kostenlose Beratung von Frauen*/ Mädchen*, wenn sie ab dem 14. </a:t>
            </a:r>
            <a:r>
              <a:rPr lang="de-DE" dirty="0" err="1"/>
              <a:t>Lbj</a:t>
            </a:r>
            <a:r>
              <a:rPr lang="de-DE" dirty="0"/>
              <a:t>. sexualisierte Gewalt erfahren haben oder davon bedroht sind</a:t>
            </a:r>
            <a:endParaRPr lang="de-DE" dirty="0" smtClean="0"/>
          </a:p>
          <a:p>
            <a:endParaRPr lang="de-DE" dirty="0"/>
          </a:p>
        </p:txBody>
      </p:sp>
    </p:spTree>
    <p:extLst>
      <p:ext uri="{BB962C8B-B14F-4D97-AF65-F5344CB8AC3E}">
        <p14:creationId xmlns:p14="http://schemas.microsoft.com/office/powerpoint/2010/main" val="3470795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75656" y="1124744"/>
            <a:ext cx="6196405" cy="4598325"/>
          </a:xfrm>
        </p:spPr>
        <p:txBody>
          <a:bodyPr>
            <a:noAutofit/>
          </a:bodyPr>
          <a:lstStyle/>
          <a:p>
            <a:pPr>
              <a:buFont typeface="Wingdings" panose="05000000000000000000" pitchFamily="2" charset="2"/>
              <a:buChar char="§"/>
            </a:pPr>
            <a:endParaRPr lang="de-DE" sz="1600" u="sng" dirty="0" smtClean="0"/>
          </a:p>
          <a:p>
            <a:pPr>
              <a:buFont typeface="Wingdings" panose="05000000000000000000" pitchFamily="2" charset="2"/>
              <a:buChar char="§"/>
            </a:pPr>
            <a:r>
              <a:rPr lang="de-DE" sz="1600" u="sng" dirty="0" smtClean="0"/>
              <a:t>Kompetenzen, Tätigkeitsschwerpunkte, Hilfsmöglichkeiten: </a:t>
            </a:r>
            <a:endParaRPr lang="de-DE" sz="1600" dirty="0"/>
          </a:p>
          <a:p>
            <a:pPr>
              <a:buFont typeface="Wingdings" panose="05000000000000000000" pitchFamily="2" charset="2"/>
              <a:buChar char="Ø"/>
            </a:pPr>
            <a:r>
              <a:rPr lang="de-DE" sz="1600" dirty="0" smtClean="0"/>
              <a:t>Beratung </a:t>
            </a:r>
            <a:r>
              <a:rPr lang="de-DE" sz="1600" dirty="0"/>
              <a:t>von Bezugspersonen und </a:t>
            </a:r>
            <a:r>
              <a:rPr lang="de-DE" sz="1600" dirty="0" smtClean="0"/>
              <a:t>Fachkräften, Prävention,</a:t>
            </a:r>
            <a:r>
              <a:rPr lang="de-DE" sz="1600" dirty="0"/>
              <a:t> </a:t>
            </a:r>
            <a:r>
              <a:rPr lang="de-DE" sz="1600" dirty="0" smtClean="0"/>
              <a:t>Information</a:t>
            </a:r>
            <a:r>
              <a:rPr lang="de-DE" sz="1600" dirty="0"/>
              <a:t>/ </a:t>
            </a:r>
            <a:r>
              <a:rPr lang="de-DE" sz="1600" dirty="0" smtClean="0"/>
              <a:t>Öffentlichkeitsarbeit,  </a:t>
            </a:r>
          </a:p>
          <a:p>
            <a:pPr>
              <a:buFont typeface="Wingdings" panose="05000000000000000000" pitchFamily="2" charset="2"/>
              <a:buChar char="Ø"/>
            </a:pPr>
            <a:r>
              <a:rPr lang="de-DE" sz="1600" dirty="0" smtClean="0"/>
              <a:t>Alle </a:t>
            </a:r>
            <a:r>
              <a:rPr lang="de-DE" sz="1600" dirty="0"/>
              <a:t>Mitarbeiterinnen </a:t>
            </a:r>
            <a:r>
              <a:rPr lang="de-DE" sz="1600" dirty="0" smtClean="0"/>
              <a:t>stehen </a:t>
            </a:r>
            <a:r>
              <a:rPr lang="de-DE" sz="1600" dirty="0"/>
              <a:t>parteilich hinter der betroffenen Frau*/ dem </a:t>
            </a:r>
            <a:r>
              <a:rPr lang="de-DE" sz="1600" dirty="0" smtClean="0"/>
              <a:t>Mädchen*</a:t>
            </a:r>
          </a:p>
          <a:p>
            <a:pPr>
              <a:buFont typeface="Wingdings" panose="05000000000000000000" pitchFamily="2" charset="2"/>
              <a:buChar char="Ø"/>
            </a:pPr>
            <a:r>
              <a:rPr lang="de-DE" sz="1600" dirty="0" smtClean="0"/>
              <a:t>Auf </a:t>
            </a:r>
            <a:r>
              <a:rPr lang="de-DE" sz="1600" dirty="0"/>
              <a:t>Wunsch </a:t>
            </a:r>
            <a:r>
              <a:rPr lang="de-DE" sz="1600" dirty="0" smtClean="0"/>
              <a:t>anonyme Beratung</a:t>
            </a:r>
          </a:p>
          <a:p>
            <a:pPr>
              <a:buFont typeface="Wingdings" panose="05000000000000000000" pitchFamily="2" charset="2"/>
              <a:buChar char="Ø"/>
            </a:pPr>
            <a:r>
              <a:rPr lang="de-DE" sz="1600" dirty="0" smtClean="0"/>
              <a:t>Beratung </a:t>
            </a:r>
            <a:r>
              <a:rPr lang="de-DE" sz="1600" dirty="0"/>
              <a:t>persönlich in der Fach- und Beratungsstelle, telefonisch, online oder per Videochat </a:t>
            </a:r>
            <a:r>
              <a:rPr lang="de-DE" sz="1600" dirty="0" smtClean="0"/>
              <a:t>möglich</a:t>
            </a:r>
            <a:endParaRPr lang="de-DE" sz="1600" u="sng" dirty="0" smtClean="0"/>
          </a:p>
          <a:p>
            <a:pPr>
              <a:buFont typeface="Wingdings" panose="05000000000000000000" pitchFamily="2" charset="2"/>
              <a:buChar char="§"/>
            </a:pPr>
            <a:r>
              <a:rPr lang="de-DE" sz="1600" u="sng" dirty="0" smtClean="0"/>
              <a:t>Kontaktaufnahme</a:t>
            </a:r>
            <a:r>
              <a:rPr lang="de-DE" sz="1600" dirty="0" smtClean="0"/>
              <a:t>: </a:t>
            </a:r>
            <a:r>
              <a:rPr lang="de-DE" sz="1600" dirty="0"/>
              <a:t>Polizei, andere Beratungsstellen, Weißer Ring, </a:t>
            </a:r>
            <a:r>
              <a:rPr lang="de-DE" sz="1600" dirty="0" err="1"/>
              <a:t>Ärzt</a:t>
            </a:r>
            <a:r>
              <a:rPr lang="de-DE" sz="1600" dirty="0"/>
              <a:t>*innen, </a:t>
            </a:r>
            <a:r>
              <a:rPr lang="de-DE" sz="1600" dirty="0" smtClean="0"/>
              <a:t>Website</a:t>
            </a:r>
            <a:endParaRPr lang="de-DE" sz="1600" dirty="0"/>
          </a:p>
          <a:p>
            <a:pPr>
              <a:buFont typeface="Wingdings" panose="05000000000000000000" pitchFamily="2" charset="2"/>
              <a:buChar char="§"/>
            </a:pPr>
            <a:r>
              <a:rPr lang="de-DE" sz="1600" u="sng" dirty="0"/>
              <a:t>Träger </a:t>
            </a:r>
            <a:r>
              <a:rPr lang="de-DE" sz="1600" u="sng" dirty="0" smtClean="0"/>
              <a:t>der Stelle: </a:t>
            </a:r>
            <a:r>
              <a:rPr lang="de-DE" sz="1600" dirty="0"/>
              <a:t>Fach- und Beratungsstelle für vergewaltigte Frauen und Mädchen e.V</a:t>
            </a:r>
            <a:r>
              <a:rPr lang="de-DE" sz="1600" dirty="0" smtClean="0"/>
              <a:t>.</a:t>
            </a:r>
          </a:p>
          <a:p>
            <a:pPr>
              <a:buFont typeface="Wingdings" panose="05000000000000000000" pitchFamily="2" charset="2"/>
              <a:buChar char="§"/>
            </a:pPr>
            <a:endParaRPr lang="de-DE" sz="1600" dirty="0" smtClean="0"/>
          </a:p>
          <a:p>
            <a:pPr>
              <a:buFont typeface="Wingdings" panose="05000000000000000000" pitchFamily="2" charset="2"/>
              <a:buChar char="§"/>
            </a:pPr>
            <a:r>
              <a:rPr lang="de-DE" sz="1600" dirty="0" smtClean="0"/>
              <a:t>Schweigepflicht</a:t>
            </a:r>
            <a:endParaRPr lang="de-DE" sz="1600" dirty="0"/>
          </a:p>
        </p:txBody>
      </p:sp>
    </p:spTree>
    <p:extLst>
      <p:ext uri="{BB962C8B-B14F-4D97-AF65-F5344CB8AC3E}">
        <p14:creationId xmlns:p14="http://schemas.microsoft.com/office/powerpoint/2010/main" val="678313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solidFill>
                  <a:srgbClr val="9933FF"/>
                </a:solidFill>
              </a:rPr>
              <a:t/>
            </a:r>
            <a:br>
              <a:rPr lang="de-DE" dirty="0">
                <a:solidFill>
                  <a:srgbClr val="9933FF"/>
                </a:solidFill>
              </a:rPr>
            </a:br>
            <a:r>
              <a:rPr lang="de-DE" dirty="0">
                <a:solidFill>
                  <a:schemeClr val="accent5"/>
                </a:solidFill>
              </a:rPr>
              <a:t>Contra häusliche Gewalt</a:t>
            </a:r>
            <a:br>
              <a:rPr lang="de-DE" dirty="0">
                <a:solidFill>
                  <a:schemeClr val="accent5"/>
                </a:solidFill>
              </a:rPr>
            </a:br>
            <a:r>
              <a:rPr lang="de-DE" dirty="0" smtClean="0">
                <a:solidFill>
                  <a:schemeClr val="accent5"/>
                </a:solidFill>
              </a:rPr>
              <a:t>Opferschutz durch </a:t>
            </a:r>
            <a:r>
              <a:rPr lang="de-DE" dirty="0">
                <a:solidFill>
                  <a:schemeClr val="accent5"/>
                </a:solidFill>
              </a:rPr>
              <a:t>Täterarbeit</a:t>
            </a:r>
            <a:r>
              <a:rPr lang="de-DE" dirty="0">
                <a:solidFill>
                  <a:srgbClr val="9933FF"/>
                </a:solidFill>
              </a:rPr>
              <a:t/>
            </a:r>
            <a:br>
              <a:rPr lang="de-DE" dirty="0">
                <a:solidFill>
                  <a:srgbClr val="9933FF"/>
                </a:solidFill>
              </a:rPr>
            </a:br>
            <a:endParaRPr lang="de-DE" dirty="0">
              <a:solidFill>
                <a:srgbClr val="9933FF"/>
              </a:solidFill>
            </a:endParaRPr>
          </a:p>
        </p:txBody>
      </p:sp>
      <p:sp>
        <p:nvSpPr>
          <p:cNvPr id="3" name="Inhaltsplatzhalter 2"/>
          <p:cNvSpPr>
            <a:spLocks noGrp="1"/>
          </p:cNvSpPr>
          <p:nvPr>
            <p:ph idx="1"/>
          </p:nvPr>
        </p:nvSpPr>
        <p:spPr/>
        <p:txBody>
          <a:bodyPr>
            <a:normAutofit fontScale="85000" lnSpcReduction="10000"/>
          </a:bodyPr>
          <a:lstStyle/>
          <a:p>
            <a:pPr marL="0" indent="0" algn="ctr">
              <a:buNone/>
            </a:pPr>
            <a:r>
              <a:rPr lang="de-DE" b="1" dirty="0" smtClean="0"/>
              <a:t>Ansprechpartnerin: Annette </a:t>
            </a:r>
            <a:r>
              <a:rPr lang="de-DE" b="1" dirty="0" err="1" smtClean="0"/>
              <a:t>Pook</a:t>
            </a:r>
            <a:endParaRPr lang="de-DE" b="1" dirty="0" smtClean="0"/>
          </a:p>
          <a:p>
            <a:pPr marL="0" indent="0" algn="ctr">
              <a:buNone/>
            </a:pPr>
            <a:endParaRPr lang="de-DE" b="1" dirty="0" smtClean="0"/>
          </a:p>
          <a:p>
            <a:pPr marL="0" indent="0" algn="ctr">
              <a:buNone/>
            </a:pPr>
            <a:r>
              <a:rPr lang="de-DE" dirty="0" err="1" smtClean="0"/>
              <a:t>Hoevelstraße</a:t>
            </a:r>
            <a:r>
              <a:rPr lang="de-DE" dirty="0" smtClean="0"/>
              <a:t> 22, 56073 Koblenz</a:t>
            </a:r>
          </a:p>
          <a:p>
            <a:pPr marL="0" indent="0" algn="ctr">
              <a:buNone/>
            </a:pPr>
            <a:r>
              <a:rPr lang="de-DE" dirty="0" smtClean="0"/>
              <a:t>Tel. 016094929727</a:t>
            </a:r>
          </a:p>
          <a:p>
            <a:pPr marL="0" indent="0" algn="ctr">
              <a:buNone/>
            </a:pPr>
            <a:r>
              <a:rPr lang="de-DE" dirty="0" smtClean="0"/>
              <a:t>(bitte vorrangig auf Mailbox sprechen)</a:t>
            </a:r>
          </a:p>
          <a:p>
            <a:pPr marL="0" indent="0" algn="ctr">
              <a:buNone/>
            </a:pPr>
            <a:r>
              <a:rPr lang="de-DE" dirty="0" smtClean="0"/>
              <a:t>koblenz@contra-haeusliche-gewalt.de</a:t>
            </a:r>
          </a:p>
          <a:p>
            <a:pPr marL="0" indent="0" algn="ctr">
              <a:buNone/>
            </a:pPr>
            <a:r>
              <a:rPr lang="de-DE" dirty="0"/>
              <a:t>https://</a:t>
            </a:r>
            <a:r>
              <a:rPr lang="de-DE" dirty="0" smtClean="0"/>
              <a:t>bwh-koblenz.de/taeter-arbeits-einrichtung.html</a:t>
            </a:r>
          </a:p>
          <a:p>
            <a:pPr marL="0" indent="0" algn="ctr">
              <a:buNone/>
            </a:pPr>
            <a:r>
              <a:rPr lang="de-DE" dirty="0" smtClean="0">
                <a:hlinkClick r:id="rId2"/>
              </a:rPr>
              <a:t>www.contra-haeusliche-gewalt.de</a:t>
            </a:r>
            <a:endParaRPr lang="de-DE" dirty="0" smtClean="0"/>
          </a:p>
          <a:p>
            <a:pPr marL="0" indent="0" algn="ctr">
              <a:buNone/>
            </a:pPr>
            <a:endParaRPr lang="de-DE" dirty="0" smtClean="0"/>
          </a:p>
          <a:p>
            <a:pPr marL="0" indent="0" algn="ctr">
              <a:buNone/>
            </a:pPr>
            <a:r>
              <a:rPr lang="de-DE" dirty="0"/>
              <a:t>Gesprächsangebote, Gruppentraining, Einzeltraining</a:t>
            </a:r>
          </a:p>
          <a:p>
            <a:pPr marL="0" indent="0" algn="ctr">
              <a:buNone/>
            </a:pPr>
            <a:endParaRPr lang="de-DE" dirty="0" smtClean="0"/>
          </a:p>
        </p:txBody>
      </p:sp>
    </p:spTree>
    <p:extLst>
      <p:ext uri="{BB962C8B-B14F-4D97-AF65-F5344CB8AC3E}">
        <p14:creationId xmlns:p14="http://schemas.microsoft.com/office/powerpoint/2010/main" val="996347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63040" y="1124744"/>
            <a:ext cx="6196405" cy="4598325"/>
          </a:xfrm>
        </p:spPr>
        <p:txBody>
          <a:bodyPr>
            <a:normAutofit/>
          </a:bodyPr>
          <a:lstStyle/>
          <a:p>
            <a:pPr>
              <a:buFont typeface="Wingdings" panose="05000000000000000000" pitchFamily="2" charset="2"/>
              <a:buChar char="§"/>
            </a:pPr>
            <a:r>
              <a:rPr lang="de-DE" sz="2000" u="sng" dirty="0"/>
              <a:t>Kompetenzen, Tätigkeitsschwerpunkte, Hilfsmöglichkeiten:</a:t>
            </a:r>
            <a:r>
              <a:rPr lang="de-DE" sz="2000" dirty="0"/>
              <a:t> Arbeit mit Erwachsenen, die in ihrer Partnerschaft gewalttätig geworden </a:t>
            </a:r>
            <a:r>
              <a:rPr lang="de-DE" sz="2000" dirty="0" smtClean="0"/>
              <a:t>sind,</a:t>
            </a:r>
            <a:r>
              <a:rPr lang="de-DE" sz="2000" dirty="0"/>
              <a:t> Gesprächsangebote, Gruppentraining, </a:t>
            </a:r>
            <a:r>
              <a:rPr lang="de-DE" sz="2000" dirty="0" smtClean="0"/>
              <a:t>Einzeltraining</a:t>
            </a:r>
          </a:p>
          <a:p>
            <a:pPr marL="0" indent="0">
              <a:buNone/>
            </a:pPr>
            <a:endParaRPr lang="de-DE" sz="2000" dirty="0"/>
          </a:p>
          <a:p>
            <a:pPr>
              <a:buFont typeface="Wingdings" panose="05000000000000000000" pitchFamily="2" charset="2"/>
              <a:buChar char="§"/>
            </a:pPr>
            <a:r>
              <a:rPr lang="de-DE" sz="2000" u="sng" dirty="0"/>
              <a:t>Kontaktaufnahme</a:t>
            </a:r>
            <a:r>
              <a:rPr lang="de-DE" sz="2000" dirty="0" smtClean="0"/>
              <a:t>: </a:t>
            </a:r>
            <a:r>
              <a:rPr lang="de-DE" sz="2000" dirty="0"/>
              <a:t>Selbstmelder, Beratungsstellen, Jugendämter, Polizei, Staatsanwaltschaft, Gerichte, </a:t>
            </a:r>
            <a:r>
              <a:rPr lang="de-DE" sz="2000" dirty="0" smtClean="0"/>
              <a:t>Bewährungshilfe</a:t>
            </a:r>
          </a:p>
          <a:p>
            <a:pPr marL="0" indent="0">
              <a:buNone/>
            </a:pPr>
            <a:endParaRPr lang="de-DE" sz="2000" dirty="0" smtClean="0"/>
          </a:p>
          <a:p>
            <a:pPr>
              <a:buFont typeface="Wingdings" panose="05000000000000000000" pitchFamily="2" charset="2"/>
              <a:buChar char="§"/>
            </a:pPr>
            <a:r>
              <a:rPr lang="de-DE" sz="2000" u="sng" dirty="0"/>
              <a:t>Träger der Stelle:</a:t>
            </a:r>
            <a:r>
              <a:rPr lang="de-DE" sz="2000" dirty="0"/>
              <a:t> Verein Bewährungshilfe Koblenz e.V.</a:t>
            </a:r>
          </a:p>
          <a:p>
            <a:pPr marL="0" indent="0">
              <a:buNone/>
            </a:pPr>
            <a:endParaRPr lang="de-DE" sz="2000" dirty="0"/>
          </a:p>
          <a:p>
            <a:pPr>
              <a:buFont typeface="Wingdings" panose="05000000000000000000" pitchFamily="2" charset="2"/>
              <a:buChar char="§"/>
            </a:pPr>
            <a:r>
              <a:rPr lang="de-DE" sz="2000" dirty="0"/>
              <a:t>Schweigepflicht nicht gegenüber Gerichten</a:t>
            </a:r>
          </a:p>
        </p:txBody>
      </p:sp>
    </p:spTree>
    <p:extLst>
      <p:ext uri="{BB962C8B-B14F-4D97-AF65-F5344CB8AC3E}">
        <p14:creationId xmlns:p14="http://schemas.microsoft.com/office/powerpoint/2010/main" val="29036312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1">
                    <a:lumMod val="60000"/>
                    <a:lumOff val="40000"/>
                  </a:schemeClr>
                </a:solidFill>
              </a:rPr>
              <a:t>Jugendamt</a:t>
            </a:r>
            <a:endParaRPr lang="de-DE" dirty="0">
              <a:solidFill>
                <a:schemeClr val="accent1">
                  <a:lumMod val="60000"/>
                  <a:lumOff val="40000"/>
                </a:schemeClr>
              </a:solidFill>
            </a:endParaRPr>
          </a:p>
        </p:txBody>
      </p:sp>
      <p:sp>
        <p:nvSpPr>
          <p:cNvPr id="3" name="Inhaltsplatzhalter 2"/>
          <p:cNvSpPr>
            <a:spLocks noGrp="1"/>
          </p:cNvSpPr>
          <p:nvPr>
            <p:ph idx="1"/>
          </p:nvPr>
        </p:nvSpPr>
        <p:spPr/>
        <p:txBody>
          <a:bodyPr>
            <a:normAutofit lnSpcReduction="10000"/>
          </a:bodyPr>
          <a:lstStyle/>
          <a:p>
            <a:pPr marL="0" indent="0" algn="ctr">
              <a:buNone/>
            </a:pPr>
            <a:r>
              <a:rPr lang="de-DE" b="1" dirty="0" smtClean="0"/>
              <a:t>Ansprechpartner: Stefan Theisen</a:t>
            </a:r>
            <a:r>
              <a:rPr lang="de-DE" dirty="0"/>
              <a:t/>
            </a:r>
            <a:br>
              <a:rPr lang="de-DE" dirty="0"/>
            </a:br>
            <a:r>
              <a:rPr lang="de-DE" dirty="0" smtClean="0"/>
              <a:t>Jugendamt der Kreisverwaltung Cochem-Zell </a:t>
            </a:r>
            <a:endParaRPr lang="de-DE" dirty="0"/>
          </a:p>
          <a:p>
            <a:pPr marL="0" indent="0" algn="ctr">
              <a:buNone/>
            </a:pPr>
            <a:r>
              <a:rPr lang="de-DE" dirty="0"/>
              <a:t>		</a:t>
            </a:r>
            <a:br>
              <a:rPr lang="de-DE" dirty="0"/>
            </a:br>
            <a:r>
              <a:rPr lang="de-DE" dirty="0" err="1"/>
              <a:t>Endertplatz</a:t>
            </a:r>
            <a:r>
              <a:rPr lang="de-DE" dirty="0"/>
              <a:t> 2, 56812 Cochem</a:t>
            </a:r>
          </a:p>
          <a:p>
            <a:pPr marL="0" indent="0" algn="ctr">
              <a:buNone/>
            </a:pPr>
            <a:r>
              <a:rPr lang="de-DE" dirty="0"/>
              <a:t>Tel: </a:t>
            </a:r>
            <a:r>
              <a:rPr lang="de-DE" dirty="0" smtClean="0"/>
              <a:t>02671/61-317 </a:t>
            </a:r>
            <a:r>
              <a:rPr lang="de-DE" dirty="0"/>
              <a:t>(</a:t>
            </a:r>
            <a:r>
              <a:rPr lang="de-DE" dirty="0" smtClean="0"/>
              <a:t>Mo-Fr)</a:t>
            </a:r>
            <a:r>
              <a:rPr lang="de-DE" dirty="0"/>
              <a:t/>
            </a:r>
            <a:br>
              <a:rPr lang="de-DE" dirty="0"/>
            </a:br>
            <a:r>
              <a:rPr lang="de-DE" dirty="0" smtClean="0"/>
              <a:t>stefan.theisen@cochem-zell.de</a:t>
            </a:r>
            <a:endParaRPr lang="de-DE" dirty="0"/>
          </a:p>
          <a:p>
            <a:pPr marL="0" indent="0" algn="ctr">
              <a:buNone/>
            </a:pPr>
            <a:endParaRPr lang="de-DE" dirty="0"/>
          </a:p>
          <a:p>
            <a:pPr marL="0" indent="0" algn="ctr">
              <a:buNone/>
            </a:pPr>
            <a:r>
              <a:rPr lang="de-DE" dirty="0" smtClean="0"/>
              <a:t>Schutz </a:t>
            </a:r>
            <a:r>
              <a:rPr lang="de-DE" dirty="0"/>
              <a:t>betroffener Kinder, Gesprächsangebot zur Klärung von Konfliktsituationen</a:t>
            </a:r>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3888410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3727692" y="2826299"/>
            <a:ext cx="1947651" cy="1180049"/>
          </a:xfrm>
          <a:prstGeom prst="rect">
            <a:avLst/>
          </a:prstGeom>
          <a:solidFill>
            <a:srgbClr val="00B0F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1600" b="1" dirty="0" smtClean="0">
                <a:solidFill>
                  <a:schemeClr val="tx1"/>
                </a:solidFill>
              </a:rPr>
              <a:t>Gleichstellungsstelle</a:t>
            </a:r>
            <a:br>
              <a:rPr lang="de-DE" sz="1600" b="1" dirty="0" smtClean="0">
                <a:solidFill>
                  <a:schemeClr val="tx1"/>
                </a:solidFill>
              </a:rPr>
            </a:br>
            <a:r>
              <a:rPr lang="de-DE" sz="1600" dirty="0" smtClean="0">
                <a:solidFill>
                  <a:schemeClr val="tx1"/>
                </a:solidFill>
              </a:rPr>
              <a:t>(Kreisverwaltung)</a:t>
            </a:r>
          </a:p>
        </p:txBody>
      </p:sp>
      <p:sp>
        <p:nvSpPr>
          <p:cNvPr id="7" name="Rechteck 6"/>
          <p:cNvSpPr/>
          <p:nvPr/>
        </p:nvSpPr>
        <p:spPr>
          <a:xfrm>
            <a:off x="2525053" y="45940"/>
            <a:ext cx="4032448" cy="774347"/>
          </a:xfrm>
          <a:prstGeom prst="rect">
            <a:avLst/>
          </a:prstGeom>
          <a:solidFill>
            <a:schemeClr val="bg2">
              <a:lumMod val="2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dirty="0" smtClean="0">
                <a:solidFill>
                  <a:schemeClr val="bg1"/>
                </a:solidFill>
              </a:rPr>
              <a:t>Netzwerk </a:t>
            </a:r>
            <a:r>
              <a:rPr lang="de-DE" dirty="0" smtClean="0">
                <a:solidFill>
                  <a:schemeClr val="bg1"/>
                </a:solidFill>
              </a:rPr>
              <a:t>gegen Gewalt </a:t>
            </a:r>
            <a:endParaRPr lang="de-DE" dirty="0">
              <a:solidFill>
                <a:schemeClr val="bg1"/>
              </a:solidFill>
            </a:endParaRPr>
          </a:p>
        </p:txBody>
      </p:sp>
      <p:sp>
        <p:nvSpPr>
          <p:cNvPr id="8" name="Rechteck 7"/>
          <p:cNvSpPr/>
          <p:nvPr/>
        </p:nvSpPr>
        <p:spPr>
          <a:xfrm>
            <a:off x="4788024" y="1010456"/>
            <a:ext cx="1368152" cy="1001967"/>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p>
          <a:p>
            <a:pPr algn="ctr"/>
            <a:r>
              <a:rPr lang="de-DE" sz="1600" b="1" dirty="0" smtClean="0">
                <a:solidFill>
                  <a:schemeClr val="tx1"/>
                </a:solidFill>
              </a:rPr>
              <a:t>Polizeiinspektion Cochem</a:t>
            </a:r>
            <a:br>
              <a:rPr lang="de-DE" sz="1600" b="1" dirty="0" smtClean="0">
                <a:solidFill>
                  <a:schemeClr val="tx1"/>
                </a:solidFill>
              </a:rPr>
            </a:br>
            <a:r>
              <a:rPr lang="de-DE" sz="1400" dirty="0" smtClean="0">
                <a:solidFill>
                  <a:schemeClr val="tx1"/>
                </a:solidFill>
              </a:rPr>
              <a:t>(Koordinator </a:t>
            </a:r>
            <a:r>
              <a:rPr lang="de-DE" sz="1400" dirty="0" err="1" smtClean="0">
                <a:solidFill>
                  <a:schemeClr val="tx1"/>
                </a:solidFill>
              </a:rPr>
              <a:t>GesB</a:t>
            </a:r>
            <a:r>
              <a:rPr lang="de-DE" sz="1400" dirty="0" smtClean="0">
                <a:solidFill>
                  <a:schemeClr val="tx1"/>
                </a:solidFill>
              </a:rPr>
              <a:t>)</a:t>
            </a:r>
            <a:r>
              <a:rPr lang="de-DE" sz="1600" dirty="0" smtClean="0">
                <a:solidFill>
                  <a:schemeClr val="tx1"/>
                </a:solidFill>
              </a:rPr>
              <a:t/>
            </a:r>
            <a:br>
              <a:rPr lang="de-DE" sz="1600" dirty="0" smtClean="0">
                <a:solidFill>
                  <a:schemeClr val="tx1"/>
                </a:solidFill>
              </a:rPr>
            </a:br>
            <a:endParaRPr lang="de-DE" sz="1600" dirty="0" smtClean="0">
              <a:solidFill>
                <a:schemeClr val="tx1"/>
              </a:solidFill>
            </a:endParaRPr>
          </a:p>
        </p:txBody>
      </p:sp>
      <p:sp>
        <p:nvSpPr>
          <p:cNvPr id="9" name="Rechteck 8"/>
          <p:cNvSpPr/>
          <p:nvPr/>
        </p:nvSpPr>
        <p:spPr>
          <a:xfrm>
            <a:off x="6312811" y="1004045"/>
            <a:ext cx="1453287" cy="96080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rPr>
              <a:t>Polizeiinspektion Zell </a:t>
            </a:r>
            <a:r>
              <a:rPr lang="de-DE" sz="1400" dirty="0" smtClean="0">
                <a:solidFill>
                  <a:schemeClr val="tx1"/>
                </a:solidFill>
              </a:rPr>
              <a:t/>
            </a:r>
            <a:br>
              <a:rPr lang="de-DE" sz="1400" dirty="0" smtClean="0">
                <a:solidFill>
                  <a:schemeClr val="tx1"/>
                </a:solidFill>
              </a:rPr>
            </a:br>
            <a:r>
              <a:rPr lang="de-DE" sz="1400" dirty="0" smtClean="0">
                <a:solidFill>
                  <a:schemeClr val="tx1"/>
                </a:solidFill>
              </a:rPr>
              <a:t>(Koordinator </a:t>
            </a:r>
            <a:r>
              <a:rPr lang="de-DE" sz="1400" dirty="0" err="1" smtClean="0">
                <a:solidFill>
                  <a:schemeClr val="tx1"/>
                </a:solidFill>
              </a:rPr>
              <a:t>GesB</a:t>
            </a:r>
            <a:r>
              <a:rPr lang="de-DE" sz="1400" dirty="0" smtClean="0">
                <a:solidFill>
                  <a:schemeClr val="tx1"/>
                </a:solidFill>
              </a:rPr>
              <a:t>)</a:t>
            </a:r>
            <a:endParaRPr lang="de-DE" sz="1400" dirty="0">
              <a:solidFill>
                <a:schemeClr val="tx1"/>
              </a:solidFill>
            </a:endParaRPr>
          </a:p>
        </p:txBody>
      </p:sp>
      <p:sp>
        <p:nvSpPr>
          <p:cNvPr id="14" name="Rechteck 13"/>
          <p:cNvSpPr/>
          <p:nvPr/>
        </p:nvSpPr>
        <p:spPr>
          <a:xfrm>
            <a:off x="162144" y="4612446"/>
            <a:ext cx="1626037" cy="100247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rPr>
              <a:t>Weißer Ring </a:t>
            </a:r>
            <a:br>
              <a:rPr lang="de-DE" sz="1600" b="1" dirty="0" smtClean="0">
                <a:solidFill>
                  <a:schemeClr val="tx1"/>
                </a:solidFill>
              </a:rPr>
            </a:br>
            <a:r>
              <a:rPr lang="de-DE" sz="1400" dirty="0" smtClean="0">
                <a:solidFill>
                  <a:schemeClr val="tx1"/>
                </a:solidFill>
              </a:rPr>
              <a:t>(Hilfe für Opfer von Gewalt) </a:t>
            </a:r>
            <a:endParaRPr lang="de-DE" sz="1600" dirty="0">
              <a:solidFill>
                <a:schemeClr val="tx1"/>
              </a:solidFill>
            </a:endParaRPr>
          </a:p>
        </p:txBody>
      </p:sp>
      <p:sp>
        <p:nvSpPr>
          <p:cNvPr id="16" name="Rechteck 15"/>
          <p:cNvSpPr/>
          <p:nvPr/>
        </p:nvSpPr>
        <p:spPr>
          <a:xfrm>
            <a:off x="3074865" y="1004159"/>
            <a:ext cx="1521752" cy="96476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DE" sz="1600" b="1" dirty="0"/>
          </a:p>
          <a:p>
            <a:pPr algn="ctr"/>
            <a:r>
              <a:rPr lang="de-DE" sz="1600" b="1" dirty="0" smtClean="0">
                <a:solidFill>
                  <a:schemeClr val="bg1"/>
                </a:solidFill>
              </a:rPr>
              <a:t>Lebensberat-</a:t>
            </a:r>
            <a:r>
              <a:rPr lang="de-DE" sz="1600" b="1" dirty="0" err="1" smtClean="0">
                <a:solidFill>
                  <a:schemeClr val="bg1"/>
                </a:solidFill>
              </a:rPr>
              <a:t>ung</a:t>
            </a:r>
            <a:r>
              <a:rPr lang="de-DE" sz="1600" b="1" dirty="0" smtClean="0">
                <a:solidFill>
                  <a:schemeClr val="bg1"/>
                </a:solidFill>
              </a:rPr>
              <a:t> Cochem </a:t>
            </a:r>
            <a:br>
              <a:rPr lang="de-DE" sz="1600" b="1" dirty="0" smtClean="0">
                <a:solidFill>
                  <a:schemeClr val="bg1"/>
                </a:solidFill>
              </a:rPr>
            </a:br>
            <a:r>
              <a:rPr lang="de-DE" sz="1400" dirty="0" smtClean="0">
                <a:solidFill>
                  <a:schemeClr val="bg1"/>
                </a:solidFill>
              </a:rPr>
              <a:t>(Beratung von Betroffenen)</a:t>
            </a:r>
            <a:endParaRPr lang="de-DE" sz="1100" dirty="0" smtClean="0">
              <a:solidFill>
                <a:schemeClr val="bg1"/>
              </a:solidFill>
            </a:endParaRPr>
          </a:p>
          <a:p>
            <a:pPr algn="ctr"/>
            <a:endParaRPr lang="de-DE" sz="1100" dirty="0"/>
          </a:p>
        </p:txBody>
      </p:sp>
      <p:cxnSp>
        <p:nvCxnSpPr>
          <p:cNvPr id="55" name="Gerade Verbindung mit Pfeil 54"/>
          <p:cNvCxnSpPr/>
          <p:nvPr/>
        </p:nvCxnSpPr>
        <p:spPr>
          <a:xfrm flipH="1">
            <a:off x="2149558" y="4008217"/>
            <a:ext cx="1331035" cy="56699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a:off x="3875854" y="2093406"/>
            <a:ext cx="361813" cy="61656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2" name="Gerade Verbindung mit Pfeil 71"/>
          <p:cNvCxnSpPr/>
          <p:nvPr/>
        </p:nvCxnSpPr>
        <p:spPr>
          <a:xfrm flipH="1" flipV="1">
            <a:off x="2170089" y="3601556"/>
            <a:ext cx="1207095" cy="9289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2" name="Gerade Verbindung mit Pfeil 81"/>
          <p:cNvCxnSpPr/>
          <p:nvPr/>
        </p:nvCxnSpPr>
        <p:spPr>
          <a:xfrm flipH="1">
            <a:off x="4408101" y="4160617"/>
            <a:ext cx="231404" cy="61760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8" name="Gerade Verbindung mit Pfeil 87"/>
          <p:cNvCxnSpPr/>
          <p:nvPr/>
        </p:nvCxnSpPr>
        <p:spPr>
          <a:xfrm flipV="1">
            <a:off x="5726119" y="2188619"/>
            <a:ext cx="670503" cy="5834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181621" y="3362011"/>
            <a:ext cx="1668727" cy="101616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1600" b="1" dirty="0" smtClean="0">
                <a:solidFill>
                  <a:schemeClr val="tx1"/>
                </a:solidFill>
              </a:rPr>
              <a:t>Donum Vitae </a:t>
            </a:r>
            <a:r>
              <a:rPr lang="de-DE" sz="1400" dirty="0" smtClean="0">
                <a:solidFill>
                  <a:schemeClr val="tx1"/>
                </a:solidFill>
              </a:rPr>
              <a:t/>
            </a:r>
            <a:br>
              <a:rPr lang="de-DE" sz="1400" dirty="0" smtClean="0">
                <a:solidFill>
                  <a:schemeClr val="tx1"/>
                </a:solidFill>
              </a:rPr>
            </a:br>
            <a:r>
              <a:rPr lang="de-DE" sz="1300" dirty="0" smtClean="0">
                <a:solidFill>
                  <a:schemeClr val="tx1"/>
                </a:solidFill>
              </a:rPr>
              <a:t>(Schwangerschafts-konflikt-</a:t>
            </a:r>
            <a:r>
              <a:rPr lang="de-DE" sz="1300" dirty="0" err="1" smtClean="0">
                <a:solidFill>
                  <a:schemeClr val="tx1"/>
                </a:solidFill>
              </a:rPr>
              <a:t>beratungsstelle</a:t>
            </a:r>
            <a:r>
              <a:rPr lang="de-DE" sz="1400" dirty="0">
                <a:solidFill>
                  <a:schemeClr val="tx1"/>
                </a:solidFill>
              </a:rPr>
              <a:t>)</a:t>
            </a:r>
          </a:p>
        </p:txBody>
      </p:sp>
      <p:cxnSp>
        <p:nvCxnSpPr>
          <p:cNvPr id="3" name="Gerade Verbindung mit Pfeil 2"/>
          <p:cNvCxnSpPr/>
          <p:nvPr/>
        </p:nvCxnSpPr>
        <p:spPr>
          <a:xfrm flipV="1">
            <a:off x="4828230" y="2218534"/>
            <a:ext cx="335207" cy="43458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2" name="Rechteck 31"/>
          <p:cNvSpPr/>
          <p:nvPr/>
        </p:nvSpPr>
        <p:spPr>
          <a:xfrm>
            <a:off x="3670046" y="4866607"/>
            <a:ext cx="1565542" cy="965768"/>
          </a:xfrm>
          <a:prstGeom prst="rect">
            <a:avLst/>
          </a:prstGeom>
          <a:solidFill>
            <a:schemeClr val="accent1">
              <a:lumMod val="60000"/>
              <a:lumOff val="40000"/>
            </a:schemeClr>
          </a:solidFill>
          <a:ln>
            <a:solidFill>
              <a:schemeClr val="accent1">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600" b="1" dirty="0" smtClean="0">
                <a:solidFill>
                  <a:schemeClr val="tx1"/>
                </a:solidFill>
              </a:rPr>
              <a:t>Jugendamt</a:t>
            </a:r>
            <a:r>
              <a:rPr lang="de-DE" sz="1400" dirty="0" smtClean="0">
                <a:solidFill>
                  <a:schemeClr val="tx1"/>
                </a:solidFill>
              </a:rPr>
              <a:t/>
            </a:r>
            <a:br>
              <a:rPr lang="de-DE" sz="1400" dirty="0" smtClean="0">
                <a:solidFill>
                  <a:schemeClr val="tx1"/>
                </a:solidFill>
              </a:rPr>
            </a:br>
            <a:r>
              <a:rPr lang="de-DE" sz="1600" b="1" dirty="0" smtClean="0">
                <a:solidFill>
                  <a:schemeClr val="tx1"/>
                </a:solidFill>
              </a:rPr>
              <a:t>KV Cochem-Zell</a:t>
            </a:r>
            <a:br>
              <a:rPr lang="de-DE" sz="1600" b="1" dirty="0" smtClean="0">
                <a:solidFill>
                  <a:schemeClr val="tx1"/>
                </a:solidFill>
              </a:rPr>
            </a:br>
            <a:r>
              <a:rPr lang="de-DE" sz="1400" dirty="0" smtClean="0">
                <a:solidFill>
                  <a:schemeClr val="tx1"/>
                </a:solidFill>
              </a:rPr>
              <a:t>(für betroffene Kinder)</a:t>
            </a:r>
          </a:p>
        </p:txBody>
      </p:sp>
      <p:sp>
        <p:nvSpPr>
          <p:cNvPr id="59" name="Rechteck 58"/>
          <p:cNvSpPr/>
          <p:nvPr/>
        </p:nvSpPr>
        <p:spPr>
          <a:xfrm>
            <a:off x="7114793" y="4900166"/>
            <a:ext cx="1612179" cy="949945"/>
          </a:xfrm>
          <a:prstGeom prst="rect">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rPr>
              <a:t>Jobcenter</a:t>
            </a:r>
            <a:br>
              <a:rPr lang="de-DE" sz="1600" b="1" dirty="0" smtClean="0">
                <a:solidFill>
                  <a:schemeClr val="tx1"/>
                </a:solidFill>
              </a:rPr>
            </a:br>
            <a:r>
              <a:rPr lang="de-DE" sz="1400" dirty="0" smtClean="0">
                <a:solidFill>
                  <a:schemeClr val="tx1"/>
                </a:solidFill>
              </a:rPr>
              <a:t>(zuständig für Asylberechtigte)</a:t>
            </a:r>
            <a:r>
              <a:rPr lang="de-DE" sz="1400" dirty="0" smtClean="0"/>
              <a:t/>
            </a:r>
            <a:br>
              <a:rPr lang="de-DE" sz="1400" dirty="0" smtClean="0"/>
            </a:br>
            <a:endParaRPr lang="de-DE" sz="1400" dirty="0"/>
          </a:p>
        </p:txBody>
      </p:sp>
      <p:sp>
        <p:nvSpPr>
          <p:cNvPr id="60" name="Rechteck 59"/>
          <p:cNvSpPr/>
          <p:nvPr/>
        </p:nvSpPr>
        <p:spPr>
          <a:xfrm>
            <a:off x="5351877" y="4884343"/>
            <a:ext cx="1608598" cy="965768"/>
          </a:xfrm>
          <a:prstGeom prst="rect">
            <a:avLst/>
          </a:prstGeom>
          <a:solidFill>
            <a:srgbClr val="7030A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bg1"/>
                </a:solidFill>
              </a:rPr>
              <a:t>DRK </a:t>
            </a:r>
            <a:br>
              <a:rPr lang="de-DE" sz="1600" b="1" dirty="0" smtClean="0">
                <a:solidFill>
                  <a:schemeClr val="bg1"/>
                </a:solidFill>
              </a:rPr>
            </a:br>
            <a:r>
              <a:rPr lang="de-DE" sz="1400" dirty="0" smtClean="0">
                <a:solidFill>
                  <a:schemeClr val="bg1"/>
                </a:solidFill>
              </a:rPr>
              <a:t>(</a:t>
            </a:r>
            <a:r>
              <a:rPr lang="de-DE" sz="1400" dirty="0" err="1" smtClean="0">
                <a:solidFill>
                  <a:schemeClr val="bg1"/>
                </a:solidFill>
              </a:rPr>
              <a:t>Migrationsbera-tung</a:t>
            </a:r>
            <a:r>
              <a:rPr lang="de-DE" sz="1400" dirty="0" smtClean="0">
                <a:solidFill>
                  <a:schemeClr val="bg1"/>
                </a:solidFill>
              </a:rPr>
              <a:t>)</a:t>
            </a:r>
            <a:br>
              <a:rPr lang="de-DE" sz="1400" dirty="0" smtClean="0">
                <a:solidFill>
                  <a:schemeClr val="bg1"/>
                </a:solidFill>
              </a:rPr>
            </a:br>
            <a:endParaRPr lang="de-DE" sz="1400" dirty="0">
              <a:solidFill>
                <a:schemeClr val="bg1"/>
              </a:solidFill>
            </a:endParaRPr>
          </a:p>
        </p:txBody>
      </p:sp>
      <p:cxnSp>
        <p:nvCxnSpPr>
          <p:cNvPr id="61" name="Gerade Verbindung mit Pfeil 60"/>
          <p:cNvCxnSpPr/>
          <p:nvPr/>
        </p:nvCxnSpPr>
        <p:spPr>
          <a:xfrm>
            <a:off x="5768448" y="4010745"/>
            <a:ext cx="1278302" cy="73485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2" name="Gerade Verbindung mit Pfeil 61"/>
          <p:cNvCxnSpPr/>
          <p:nvPr/>
        </p:nvCxnSpPr>
        <p:spPr>
          <a:xfrm>
            <a:off x="5403234" y="4152428"/>
            <a:ext cx="451490" cy="68124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4" name="Rechteck 23"/>
          <p:cNvSpPr/>
          <p:nvPr/>
        </p:nvSpPr>
        <p:spPr>
          <a:xfrm>
            <a:off x="7320632" y="2979520"/>
            <a:ext cx="1452508" cy="915951"/>
          </a:xfrm>
          <a:prstGeom prst="rect">
            <a:avLst/>
          </a:prstGeom>
          <a:solidFill>
            <a:srgbClr val="71C2FF"/>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rPr>
              <a:t>Bistum Trier</a:t>
            </a:r>
            <a:r>
              <a:rPr lang="de-DE" sz="1600" b="1" dirty="0" smtClean="0"/>
              <a:t/>
            </a:r>
            <a:br>
              <a:rPr lang="de-DE" sz="1600" b="1" dirty="0" smtClean="0"/>
            </a:br>
            <a:endParaRPr lang="de-DE" sz="1400" dirty="0"/>
          </a:p>
        </p:txBody>
      </p:sp>
      <p:cxnSp>
        <p:nvCxnSpPr>
          <p:cNvPr id="25" name="Gerade Verbindung mit Pfeil 24"/>
          <p:cNvCxnSpPr/>
          <p:nvPr/>
        </p:nvCxnSpPr>
        <p:spPr>
          <a:xfrm>
            <a:off x="5896956" y="3383786"/>
            <a:ext cx="1141983" cy="949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6" name="Rechteck 25"/>
          <p:cNvSpPr/>
          <p:nvPr/>
        </p:nvSpPr>
        <p:spPr>
          <a:xfrm>
            <a:off x="162144" y="2128394"/>
            <a:ext cx="1708291" cy="1084892"/>
          </a:xfrm>
          <a:prstGeom prst="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DE" sz="1600" b="1" dirty="0"/>
          </a:p>
          <a:p>
            <a:pPr algn="ctr"/>
            <a:r>
              <a:rPr lang="de-DE" sz="1600" b="1" dirty="0" smtClean="0">
                <a:solidFill>
                  <a:schemeClr val="tx1"/>
                </a:solidFill>
              </a:rPr>
              <a:t>Caritasverband </a:t>
            </a:r>
            <a:r>
              <a:rPr lang="de-DE" sz="1200" b="1" dirty="0" smtClean="0">
                <a:solidFill>
                  <a:schemeClr val="tx1"/>
                </a:solidFill>
              </a:rPr>
              <a:t>Mosel-Eifel- Hunsrück e.V.</a:t>
            </a:r>
            <a:r>
              <a:rPr lang="de-DE" sz="1600" b="1" dirty="0" smtClean="0">
                <a:solidFill>
                  <a:schemeClr val="tx1"/>
                </a:solidFill>
              </a:rPr>
              <a:t/>
            </a:r>
            <a:br>
              <a:rPr lang="de-DE" sz="1600" b="1" dirty="0" smtClean="0">
                <a:solidFill>
                  <a:schemeClr val="tx1"/>
                </a:solidFill>
              </a:rPr>
            </a:br>
            <a:r>
              <a:rPr lang="de-DE" sz="1400" dirty="0" smtClean="0">
                <a:solidFill>
                  <a:schemeClr val="tx1"/>
                </a:solidFill>
              </a:rPr>
              <a:t>(Interventionsstelle)</a:t>
            </a:r>
            <a:endParaRPr lang="de-DE" sz="1100" dirty="0" smtClean="0">
              <a:solidFill>
                <a:schemeClr val="tx1"/>
              </a:solidFill>
            </a:endParaRPr>
          </a:p>
          <a:p>
            <a:pPr algn="ctr"/>
            <a:endParaRPr lang="de-DE" sz="1100" dirty="0"/>
          </a:p>
        </p:txBody>
      </p:sp>
      <p:cxnSp>
        <p:nvCxnSpPr>
          <p:cNvPr id="30" name="Gerade Verbindung mit Pfeil 29"/>
          <p:cNvCxnSpPr/>
          <p:nvPr/>
        </p:nvCxnSpPr>
        <p:spPr>
          <a:xfrm flipH="1" flipV="1">
            <a:off x="2261504" y="2684970"/>
            <a:ext cx="1207096" cy="36514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7" name="Rechteck 26"/>
          <p:cNvSpPr/>
          <p:nvPr/>
        </p:nvSpPr>
        <p:spPr>
          <a:xfrm>
            <a:off x="1459884" y="1004045"/>
            <a:ext cx="1450100" cy="1008379"/>
          </a:xfrm>
          <a:prstGeom prst="rect">
            <a:avLst/>
          </a:prstGeom>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Contra häusliche Gewalt</a:t>
            </a:r>
          </a:p>
        </p:txBody>
      </p:sp>
      <p:cxnSp>
        <p:nvCxnSpPr>
          <p:cNvPr id="28" name="Gerade Verbindung mit Pfeil 27"/>
          <p:cNvCxnSpPr/>
          <p:nvPr/>
        </p:nvCxnSpPr>
        <p:spPr>
          <a:xfrm flipH="1" flipV="1">
            <a:off x="2485877" y="2157148"/>
            <a:ext cx="1083105" cy="7383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7270808" y="2012054"/>
            <a:ext cx="1555287" cy="93659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Klinikum Mittelmosel </a:t>
            </a:r>
          </a:p>
          <a:p>
            <a:pPr algn="ctr"/>
            <a:r>
              <a:rPr lang="de-DE" dirty="0" smtClean="0">
                <a:solidFill>
                  <a:schemeClr val="tx1"/>
                </a:solidFill>
              </a:rPr>
              <a:t>in Zell</a:t>
            </a:r>
            <a:endParaRPr lang="de-DE" dirty="0">
              <a:solidFill>
                <a:schemeClr val="tx1"/>
              </a:solidFill>
            </a:endParaRPr>
          </a:p>
        </p:txBody>
      </p:sp>
      <p:cxnSp>
        <p:nvCxnSpPr>
          <p:cNvPr id="36" name="Gerade Verbindung mit Pfeil 35"/>
          <p:cNvCxnSpPr/>
          <p:nvPr/>
        </p:nvCxnSpPr>
        <p:spPr>
          <a:xfrm flipV="1">
            <a:off x="5854724" y="2576873"/>
            <a:ext cx="1105751" cy="54884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9" name="Rechteck 28"/>
          <p:cNvSpPr/>
          <p:nvPr/>
        </p:nvSpPr>
        <p:spPr>
          <a:xfrm>
            <a:off x="1942499" y="4854975"/>
            <a:ext cx="1526101" cy="968459"/>
          </a:xfrm>
          <a:prstGeom prst="rect">
            <a:avLst/>
          </a:prstGeom>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chemeClr val="tx1"/>
                </a:solidFill>
              </a:rPr>
              <a:t>Frauennotruf</a:t>
            </a:r>
          </a:p>
          <a:p>
            <a:pPr algn="ctr"/>
            <a:r>
              <a:rPr lang="de-DE" sz="1600" dirty="0" smtClean="0">
                <a:solidFill>
                  <a:schemeClr val="tx1"/>
                </a:solidFill>
              </a:rPr>
              <a:t>Koblenz</a:t>
            </a:r>
            <a:endParaRPr lang="de-DE" sz="1600" dirty="0">
              <a:solidFill>
                <a:schemeClr val="tx1"/>
              </a:solidFill>
            </a:endParaRPr>
          </a:p>
        </p:txBody>
      </p:sp>
      <p:cxnSp>
        <p:nvCxnSpPr>
          <p:cNvPr id="38" name="Gerade Verbindung mit Pfeil 37"/>
          <p:cNvCxnSpPr/>
          <p:nvPr/>
        </p:nvCxnSpPr>
        <p:spPr>
          <a:xfrm flipH="1">
            <a:off x="3074865" y="4160617"/>
            <a:ext cx="558129" cy="57676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2" name="Rechteck 41"/>
          <p:cNvSpPr/>
          <p:nvPr/>
        </p:nvSpPr>
        <p:spPr>
          <a:xfrm>
            <a:off x="7302549" y="3935211"/>
            <a:ext cx="1452508" cy="898466"/>
          </a:xfrm>
          <a:prstGeom prst="rect">
            <a:avLst/>
          </a:prstGeom>
          <a:solidFill>
            <a:schemeClr val="tx2">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smtClean="0">
                <a:solidFill>
                  <a:schemeClr val="tx1"/>
                </a:solidFill>
              </a:rPr>
              <a:t>Opferschutz</a:t>
            </a:r>
          </a:p>
          <a:p>
            <a:pPr algn="ctr"/>
            <a:r>
              <a:rPr lang="de-DE" sz="1600" b="1" dirty="0" smtClean="0">
                <a:solidFill>
                  <a:schemeClr val="tx1"/>
                </a:solidFill>
              </a:rPr>
              <a:t>Koblenz</a:t>
            </a:r>
            <a:r>
              <a:rPr lang="de-DE" sz="1600" b="1" dirty="0" smtClean="0"/>
              <a:t/>
            </a:r>
            <a:br>
              <a:rPr lang="de-DE" sz="1600" b="1" dirty="0" smtClean="0"/>
            </a:br>
            <a:endParaRPr lang="de-DE" sz="1400" dirty="0"/>
          </a:p>
        </p:txBody>
      </p:sp>
      <p:cxnSp>
        <p:nvCxnSpPr>
          <p:cNvPr id="43" name="Gerade Verbindung mit Pfeil 42"/>
          <p:cNvCxnSpPr/>
          <p:nvPr/>
        </p:nvCxnSpPr>
        <p:spPr>
          <a:xfrm>
            <a:off x="5922442" y="3694452"/>
            <a:ext cx="1033819" cy="37406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318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6"/>
                </a:solidFill>
              </a:rPr>
              <a:t>Polizeiinspektion Cochem</a:t>
            </a:r>
            <a:endParaRPr lang="de-DE" dirty="0">
              <a:solidFill>
                <a:schemeClr val="accent6"/>
              </a:solidFill>
            </a:endParaRPr>
          </a:p>
        </p:txBody>
      </p:sp>
      <p:sp>
        <p:nvSpPr>
          <p:cNvPr id="3" name="Inhaltsplatzhalter 2"/>
          <p:cNvSpPr>
            <a:spLocks noGrp="1"/>
          </p:cNvSpPr>
          <p:nvPr>
            <p:ph idx="1"/>
          </p:nvPr>
        </p:nvSpPr>
        <p:spPr>
          <a:xfrm>
            <a:off x="1259632" y="1916832"/>
            <a:ext cx="6800636" cy="4248472"/>
          </a:xfrm>
        </p:spPr>
        <p:txBody>
          <a:bodyPr>
            <a:normAutofit fontScale="25000" lnSpcReduction="20000"/>
          </a:bodyPr>
          <a:lstStyle/>
          <a:p>
            <a:pPr marL="0" indent="0" algn="ctr">
              <a:buNone/>
            </a:pPr>
            <a:r>
              <a:rPr lang="de-DE" sz="9600" b="1" dirty="0" smtClean="0"/>
              <a:t>Ansprechpartner: Ralf Hausmann</a:t>
            </a:r>
            <a:r>
              <a:rPr lang="de-DE" sz="9600" dirty="0"/>
              <a:t>		</a:t>
            </a:r>
            <a:br>
              <a:rPr lang="de-DE" sz="9600" dirty="0"/>
            </a:br>
            <a:r>
              <a:rPr lang="de-DE" sz="9600" dirty="0" smtClean="0"/>
              <a:t>Moselstr. 31, 56812 Cochem</a:t>
            </a:r>
            <a:endParaRPr lang="de-DE" sz="9600" dirty="0"/>
          </a:p>
          <a:p>
            <a:pPr marL="0" indent="0" algn="ctr">
              <a:buNone/>
            </a:pPr>
            <a:r>
              <a:rPr lang="de-DE" sz="9600" dirty="0"/>
              <a:t>Tel: </a:t>
            </a:r>
            <a:r>
              <a:rPr lang="de-DE" sz="9600" dirty="0" smtClean="0"/>
              <a:t>02671/984-202 (8-16 Uhr) </a:t>
            </a:r>
          </a:p>
          <a:p>
            <a:pPr marL="0" indent="0" algn="ctr">
              <a:buNone/>
            </a:pPr>
            <a:r>
              <a:rPr lang="de-DE" sz="9600" dirty="0" smtClean="0"/>
              <a:t>leitung.picochem@polizei.rlp.de</a:t>
            </a:r>
          </a:p>
          <a:p>
            <a:pPr marL="0" indent="0" algn="ctr">
              <a:buNone/>
            </a:pPr>
            <a:r>
              <a:rPr lang="de-DE" sz="9600" dirty="0" smtClean="0"/>
              <a:t>www.polizei.rlp.de</a:t>
            </a:r>
          </a:p>
          <a:p>
            <a:pPr marL="0" indent="0" algn="ctr">
              <a:buNone/>
            </a:pPr>
            <a:endParaRPr lang="de-DE" sz="9600" dirty="0"/>
          </a:p>
          <a:p>
            <a:pPr marL="0" indent="0" algn="ctr">
              <a:buNone/>
            </a:pPr>
            <a:r>
              <a:rPr lang="de-DE" sz="9600" dirty="0" smtClean="0"/>
              <a:t>Koordinator </a:t>
            </a:r>
            <a:r>
              <a:rPr lang="de-DE" sz="9600" dirty="0" err="1" smtClean="0"/>
              <a:t>GesB</a:t>
            </a:r>
            <a:r>
              <a:rPr lang="de-DE" sz="9600" dirty="0" smtClean="0"/>
              <a:t>, Dienst- und Fachaufsicht zu relevanten Ermittlungsverfahren</a:t>
            </a:r>
            <a:endParaRPr lang="de-DE" sz="9600" dirty="0"/>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42159723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fontScale="92500" lnSpcReduction="20000"/>
          </a:bodyPr>
          <a:lstStyle/>
          <a:p>
            <a:pPr>
              <a:buFont typeface="Wingdings" panose="05000000000000000000" pitchFamily="2" charset="2"/>
              <a:buChar char="§"/>
            </a:pPr>
            <a:r>
              <a:rPr lang="de-DE" sz="2000" u="sng" dirty="0" smtClean="0"/>
              <a:t>Kompetenzen, Tätigkeitsschwerpunkte, Hilfsmöglichkeiten:</a:t>
            </a:r>
            <a:r>
              <a:rPr lang="de-DE" sz="2000" dirty="0" smtClean="0"/>
              <a:t> Erstintervention in der aktuellen Krisensituation, Aufnahme und Bearbeitung der Strafanzeige bis zur Vorlage bei der Staatsanwaltschaft, Koordinierung mit Netzwerkpartnern in und unmittelbar nach der Erstintervention, Weitervermittlung an Interventionsstelle, Gericht und weitere Netzwerkpartner</a:t>
            </a:r>
          </a:p>
          <a:p>
            <a:pPr>
              <a:buFont typeface="Wingdings" panose="05000000000000000000" pitchFamily="2" charset="2"/>
              <a:buChar char="§"/>
            </a:pPr>
            <a:endParaRPr lang="de-DE" sz="2000" dirty="0"/>
          </a:p>
          <a:p>
            <a:pPr>
              <a:buFont typeface="Wingdings" panose="05000000000000000000" pitchFamily="2" charset="2"/>
              <a:buChar char="§"/>
            </a:pPr>
            <a:r>
              <a:rPr lang="de-DE" sz="2000" u="sng" dirty="0" smtClean="0"/>
              <a:t>Kontaktaufnahme</a:t>
            </a:r>
            <a:r>
              <a:rPr lang="de-DE" sz="2000" dirty="0" smtClean="0"/>
              <a:t>: durch regelmäßige Erstintervention in der Eskalation durch den Klienten selbst, Familienangehörigen und/oder sonstigen unmittelbaren Zeugen</a:t>
            </a:r>
          </a:p>
          <a:p>
            <a:pPr>
              <a:buFont typeface="Wingdings" panose="05000000000000000000" pitchFamily="2" charset="2"/>
              <a:buChar char="§"/>
            </a:pPr>
            <a:endParaRPr lang="de-DE" sz="2000" dirty="0" smtClean="0"/>
          </a:p>
          <a:p>
            <a:pPr>
              <a:buFont typeface="Wingdings" panose="05000000000000000000" pitchFamily="2" charset="2"/>
              <a:buChar char="§"/>
            </a:pPr>
            <a:r>
              <a:rPr lang="de-DE" sz="2000" dirty="0" smtClean="0"/>
              <a:t>keine Schweigepflicht, Möglichkeiten zur Einstufung von Schriftverkehr als Verschlusssache, nur für Dienstgebrauch, Geheimhaltung, betrifft regelmäßig nicht </a:t>
            </a:r>
            <a:r>
              <a:rPr lang="de-DE" sz="2000" dirty="0" err="1" smtClean="0"/>
              <a:t>GesB</a:t>
            </a:r>
            <a:r>
              <a:rPr lang="de-DE" sz="2000" dirty="0" smtClean="0"/>
              <a:t>-Angelegenheiten, eingeschränkte Aussagegenehmigung als Zeuge vor Gericht</a:t>
            </a:r>
          </a:p>
          <a:p>
            <a:pPr>
              <a:buFont typeface="Wingdings" panose="05000000000000000000" pitchFamily="2" charset="2"/>
              <a:buChar char="§"/>
            </a:pPr>
            <a:endParaRPr lang="de-DE" sz="2000" dirty="0"/>
          </a:p>
          <a:p>
            <a:pPr>
              <a:buFont typeface="Wingdings" panose="05000000000000000000" pitchFamily="2" charset="2"/>
              <a:buChar char="§"/>
            </a:pPr>
            <a:endParaRPr lang="de-DE" sz="2000" dirty="0"/>
          </a:p>
          <a:p>
            <a:pPr marL="0" indent="0">
              <a:buNone/>
            </a:pPr>
            <a:endParaRPr lang="de-DE" sz="2000" u="sng" dirty="0" smtClean="0"/>
          </a:p>
          <a:p>
            <a:pPr marL="0" indent="0">
              <a:buNone/>
            </a:pPr>
            <a:endParaRPr lang="de-DE" sz="2000" dirty="0"/>
          </a:p>
          <a:p>
            <a:pPr marL="0" indent="0">
              <a:buNone/>
            </a:pPr>
            <a:endParaRPr lang="de-DE" sz="2000" dirty="0" smtClean="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35005652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solidFill>
                  <a:schemeClr val="accent4"/>
                </a:solidFill>
              </a:rPr>
              <a:t>Opferschutz Polizei </a:t>
            </a:r>
            <a:r>
              <a:rPr lang="de-DE" dirty="0" smtClean="0">
                <a:solidFill>
                  <a:schemeClr val="accent4"/>
                </a:solidFill>
              </a:rPr>
              <a:t>Trier</a:t>
            </a:r>
            <a:endParaRPr lang="de-DE" dirty="0">
              <a:solidFill>
                <a:schemeClr val="accent4"/>
              </a:solidFill>
            </a:endParaRPr>
          </a:p>
        </p:txBody>
      </p:sp>
      <p:sp>
        <p:nvSpPr>
          <p:cNvPr id="3" name="Inhaltsplatzhalter 2"/>
          <p:cNvSpPr>
            <a:spLocks noGrp="1"/>
          </p:cNvSpPr>
          <p:nvPr>
            <p:ph idx="1"/>
          </p:nvPr>
        </p:nvSpPr>
        <p:spPr>
          <a:xfrm>
            <a:off x="1259632" y="1916832"/>
            <a:ext cx="6800636" cy="4248472"/>
          </a:xfrm>
        </p:spPr>
        <p:txBody>
          <a:bodyPr>
            <a:normAutofit fontScale="25000" lnSpcReduction="20000"/>
          </a:bodyPr>
          <a:lstStyle/>
          <a:p>
            <a:pPr marL="0" indent="0" algn="ctr">
              <a:buNone/>
            </a:pPr>
            <a:r>
              <a:rPr lang="de-DE" sz="9600" b="1" dirty="0" smtClean="0"/>
              <a:t>Ansprechpartnerinnen: Nadine Junker-Gnad, Verena </a:t>
            </a:r>
            <a:r>
              <a:rPr lang="de-DE" sz="9600" b="1" dirty="0" err="1" smtClean="0"/>
              <a:t>Weisskopf</a:t>
            </a:r>
            <a:endParaRPr lang="de-DE" sz="9600" b="1" dirty="0"/>
          </a:p>
          <a:p>
            <a:pPr marL="0" indent="0" algn="ctr">
              <a:buNone/>
            </a:pPr>
            <a:r>
              <a:rPr lang="de-DE" sz="9600" dirty="0"/>
              <a:t>		</a:t>
            </a:r>
            <a:br>
              <a:rPr lang="de-DE" sz="9600" dirty="0"/>
            </a:br>
            <a:r>
              <a:rPr lang="de-DE" sz="9600" dirty="0" smtClean="0"/>
              <a:t>Winzerstraße 26, 56856 Zell (Mosel),</a:t>
            </a:r>
            <a:br>
              <a:rPr lang="de-DE" sz="9600" dirty="0" smtClean="0"/>
            </a:br>
            <a:r>
              <a:rPr lang="de-DE" sz="9600" dirty="0" err="1" smtClean="0"/>
              <a:t>Köveniger</a:t>
            </a:r>
            <a:r>
              <a:rPr lang="de-DE" sz="9600" dirty="0"/>
              <a:t> </a:t>
            </a:r>
            <a:r>
              <a:rPr lang="de-DE" sz="9600" dirty="0" smtClean="0"/>
              <a:t>Straße 65, 56841 Traben-</a:t>
            </a:r>
            <a:r>
              <a:rPr lang="de-DE" sz="9600" dirty="0" err="1" smtClean="0"/>
              <a:t>Trarbach</a:t>
            </a:r>
            <a:endParaRPr lang="de-DE" sz="9600" dirty="0"/>
          </a:p>
          <a:p>
            <a:pPr marL="0" indent="0" algn="ctr">
              <a:buNone/>
            </a:pPr>
            <a:r>
              <a:rPr lang="de-DE" sz="9600" dirty="0"/>
              <a:t>Tel: </a:t>
            </a:r>
            <a:r>
              <a:rPr lang="de-DE" sz="9600" dirty="0" smtClean="0"/>
              <a:t>06542-9867-0, 06541-6270 (7-16 Uhr)</a:t>
            </a:r>
          </a:p>
          <a:p>
            <a:pPr marL="0" indent="0" algn="ctr">
              <a:buNone/>
            </a:pPr>
            <a:r>
              <a:rPr lang="de-DE" sz="9600" dirty="0" smtClean="0"/>
              <a:t>pizell@polizei.rlp.de</a:t>
            </a:r>
          </a:p>
          <a:p>
            <a:pPr marL="0" indent="0" algn="ctr">
              <a:buNone/>
            </a:pPr>
            <a:r>
              <a:rPr lang="de-DE" sz="9600" dirty="0"/>
              <a:t>www.polizei.rlp.de</a:t>
            </a:r>
          </a:p>
          <a:p>
            <a:pPr marL="0" indent="0" algn="ctr">
              <a:buNone/>
            </a:pPr>
            <a:endParaRPr lang="de-DE" sz="9600" dirty="0" smtClean="0"/>
          </a:p>
          <a:p>
            <a:pPr marL="0" indent="0" algn="ctr">
              <a:buNone/>
            </a:pPr>
            <a:r>
              <a:rPr lang="de-DE" sz="9600" dirty="0" smtClean="0"/>
              <a:t>Koordinator </a:t>
            </a:r>
            <a:r>
              <a:rPr lang="de-DE" sz="9600" dirty="0" err="1" smtClean="0"/>
              <a:t>GesB</a:t>
            </a:r>
            <a:r>
              <a:rPr lang="de-DE" sz="9600" dirty="0" smtClean="0"/>
              <a:t>, Strafanzeigen, Beratung, Vermittlung</a:t>
            </a:r>
            <a:endParaRPr lang="de-DE" sz="9600" dirty="0"/>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3437143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a:bodyPr>
          <a:lstStyle/>
          <a:p>
            <a:pPr>
              <a:buFont typeface="Wingdings" panose="05000000000000000000" pitchFamily="2" charset="2"/>
              <a:buChar char="§"/>
            </a:pPr>
            <a:r>
              <a:rPr lang="de-DE" sz="2000" u="sng" dirty="0" smtClean="0"/>
              <a:t>Kompetenzen, Tätigkeitsschwerpunkte, Hilfsmöglichkeiten:</a:t>
            </a:r>
            <a:r>
              <a:rPr lang="de-DE" sz="2000" dirty="0" smtClean="0"/>
              <a:t> Aufnahme von Strafanzeigen und Beratung in Sachen Gewaltschutz, Ausstellung polizeilicher Wegweisung für max. 10 Tage, Vermittlung an Opferschutz PP Trier bzw. externe Opferschutzorganisationen (z.B. Interventionsstelle, </a:t>
            </a:r>
            <a:r>
              <a:rPr lang="de-DE" sz="2000" dirty="0" err="1" smtClean="0"/>
              <a:t>Weisser</a:t>
            </a:r>
            <a:r>
              <a:rPr lang="de-DE" sz="2000" dirty="0" smtClean="0"/>
              <a:t> Ring, Frauenhaus, </a:t>
            </a:r>
            <a:r>
              <a:rPr lang="de-DE" sz="2000" dirty="0" err="1" smtClean="0"/>
              <a:t>Solvodi</a:t>
            </a:r>
            <a:r>
              <a:rPr lang="de-DE" sz="2000" dirty="0" smtClean="0"/>
              <a:t> …)</a:t>
            </a:r>
          </a:p>
          <a:p>
            <a:pPr>
              <a:buFont typeface="Wingdings" panose="05000000000000000000" pitchFamily="2" charset="2"/>
              <a:buChar char="§"/>
            </a:pPr>
            <a:endParaRPr lang="de-DE" sz="2000" dirty="0"/>
          </a:p>
          <a:p>
            <a:pPr>
              <a:buFont typeface="Wingdings" panose="05000000000000000000" pitchFamily="2" charset="2"/>
              <a:buChar char="§"/>
            </a:pPr>
            <a:r>
              <a:rPr lang="de-DE" sz="2000" u="sng" dirty="0" smtClean="0"/>
              <a:t>Kontaktaufnahme</a:t>
            </a:r>
            <a:r>
              <a:rPr lang="de-DE" sz="2000" dirty="0" smtClean="0"/>
              <a:t>: in der Regel durch Geschädigte persönlich, alternativ Meldungen durch Dritte, die Gewalt gegen das Opfer mitbekommen </a:t>
            </a:r>
          </a:p>
          <a:p>
            <a:pPr>
              <a:buFont typeface="Wingdings" panose="05000000000000000000" pitchFamily="2" charset="2"/>
              <a:buChar char="§"/>
            </a:pPr>
            <a:endParaRPr lang="de-DE" sz="2000" dirty="0" smtClean="0"/>
          </a:p>
          <a:p>
            <a:pPr>
              <a:buFont typeface="Wingdings" panose="05000000000000000000" pitchFamily="2" charset="2"/>
              <a:buChar char="§"/>
            </a:pPr>
            <a:r>
              <a:rPr lang="de-DE" sz="2000" dirty="0" smtClean="0"/>
              <a:t>Schweigepflicht</a:t>
            </a:r>
          </a:p>
          <a:p>
            <a:pPr>
              <a:buFont typeface="Wingdings" panose="05000000000000000000" pitchFamily="2" charset="2"/>
              <a:buChar char="§"/>
            </a:pPr>
            <a:endParaRPr lang="de-DE" sz="2000" dirty="0"/>
          </a:p>
          <a:p>
            <a:pPr>
              <a:buFont typeface="Wingdings" panose="05000000000000000000" pitchFamily="2" charset="2"/>
              <a:buChar char="§"/>
            </a:pPr>
            <a:endParaRPr lang="de-DE" sz="2000" dirty="0"/>
          </a:p>
          <a:p>
            <a:pPr marL="0" indent="0">
              <a:buNone/>
            </a:pPr>
            <a:endParaRPr lang="de-DE" sz="2000" u="sng" dirty="0" smtClean="0"/>
          </a:p>
          <a:p>
            <a:pPr marL="0" indent="0">
              <a:buNone/>
            </a:pPr>
            <a:endParaRPr lang="de-DE" sz="2000" dirty="0"/>
          </a:p>
          <a:p>
            <a:pPr marL="0" indent="0">
              <a:buNone/>
            </a:pPr>
            <a:endParaRPr lang="de-DE" sz="2000" dirty="0" smtClean="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2800093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0070C0"/>
                </a:solidFill>
              </a:rPr>
              <a:t>Jobcenter Cochem-Zell</a:t>
            </a:r>
            <a:endParaRPr lang="de-DE" dirty="0">
              <a:solidFill>
                <a:srgbClr val="0070C0"/>
              </a:solidFill>
            </a:endParaRPr>
          </a:p>
        </p:txBody>
      </p:sp>
      <p:sp>
        <p:nvSpPr>
          <p:cNvPr id="3" name="Inhaltsplatzhalter 2"/>
          <p:cNvSpPr>
            <a:spLocks noGrp="1"/>
          </p:cNvSpPr>
          <p:nvPr>
            <p:ph idx="1"/>
          </p:nvPr>
        </p:nvSpPr>
        <p:spPr>
          <a:xfrm>
            <a:off x="1259632" y="1916832"/>
            <a:ext cx="6800636" cy="3960440"/>
          </a:xfrm>
        </p:spPr>
        <p:txBody>
          <a:bodyPr>
            <a:normAutofit/>
          </a:bodyPr>
          <a:lstStyle/>
          <a:p>
            <a:pPr marL="0" indent="0" algn="ctr">
              <a:buNone/>
            </a:pPr>
            <a:r>
              <a:rPr lang="de-DE" b="1" dirty="0" smtClean="0"/>
              <a:t>Ansprechpartnerin: Susanne </a:t>
            </a:r>
            <a:r>
              <a:rPr lang="de-DE" b="1" dirty="0" err="1" smtClean="0"/>
              <a:t>Gerent</a:t>
            </a:r>
            <a:endParaRPr lang="de-DE" b="1" dirty="0" smtClean="0"/>
          </a:p>
          <a:p>
            <a:pPr marL="0" indent="0" algn="ctr">
              <a:buNone/>
            </a:pPr>
            <a:r>
              <a:rPr lang="de-DE" dirty="0" smtClean="0"/>
              <a:t>Beauftragte für Chancengleichheit am Arbeitsmarkt, Fallmanagerin für Jugendliche bis 25 Jahre</a:t>
            </a:r>
            <a:endParaRPr lang="de-DE" dirty="0"/>
          </a:p>
          <a:p>
            <a:pPr marL="0" indent="0" algn="ctr">
              <a:buNone/>
            </a:pPr>
            <a:r>
              <a:rPr lang="de-DE" dirty="0"/>
              <a:t>		</a:t>
            </a:r>
            <a:br>
              <a:rPr lang="de-DE" dirty="0"/>
            </a:br>
            <a:r>
              <a:rPr lang="de-DE" dirty="0" err="1" smtClean="0"/>
              <a:t>Briederweg</a:t>
            </a:r>
            <a:r>
              <a:rPr lang="de-DE" dirty="0" smtClean="0"/>
              <a:t> 1, 56812 Cochem</a:t>
            </a:r>
            <a:endParaRPr lang="de-DE" dirty="0"/>
          </a:p>
          <a:p>
            <a:pPr marL="0" indent="0" algn="ctr">
              <a:buNone/>
            </a:pPr>
            <a:r>
              <a:rPr lang="de-DE" dirty="0"/>
              <a:t>Tel: </a:t>
            </a:r>
            <a:r>
              <a:rPr lang="de-DE" dirty="0" smtClean="0"/>
              <a:t>02671/6033 111</a:t>
            </a:r>
          </a:p>
          <a:p>
            <a:pPr marL="0" indent="0" algn="ctr">
              <a:buNone/>
            </a:pPr>
            <a:r>
              <a:rPr lang="de-DE" dirty="0" smtClean="0"/>
              <a:t>susanne.gerent@jobcenter.ge.de</a:t>
            </a:r>
            <a:endParaRPr lang="de-DE" dirty="0"/>
          </a:p>
          <a:p>
            <a:pPr marL="0" indent="0" algn="ctr">
              <a:buNone/>
            </a:pPr>
            <a:endParaRPr lang="de-DE" sz="9600" dirty="0" smtClean="0"/>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32697117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a:bodyPr>
          <a:lstStyle/>
          <a:p>
            <a:pPr>
              <a:buFont typeface="Wingdings" panose="05000000000000000000" pitchFamily="2" charset="2"/>
              <a:buChar char="§"/>
            </a:pPr>
            <a:r>
              <a:rPr lang="de-DE" sz="2000" u="sng" dirty="0" smtClean="0"/>
              <a:t>Kompetenzen, Tätigkeitsschwerpunkte, Hilfsmöglichkeiten:</a:t>
            </a:r>
            <a:r>
              <a:rPr lang="de-DE" sz="2000" dirty="0" smtClean="0"/>
              <a:t> berufliche Beratungsgespräche bei Bezug von SGB II Leistungen</a:t>
            </a:r>
            <a:endParaRPr lang="de-DE" sz="2000" u="sng" dirty="0" smtClean="0"/>
          </a:p>
          <a:p>
            <a:pPr>
              <a:buFont typeface="Wingdings" panose="05000000000000000000" pitchFamily="2" charset="2"/>
              <a:buChar char="§"/>
            </a:pPr>
            <a:endParaRPr lang="de-DE" sz="2000" u="sng" dirty="0" smtClean="0"/>
          </a:p>
          <a:p>
            <a:pPr>
              <a:buFont typeface="Wingdings" panose="05000000000000000000" pitchFamily="2" charset="2"/>
              <a:buChar char="§"/>
            </a:pPr>
            <a:r>
              <a:rPr lang="de-DE" sz="2000" u="sng" dirty="0" smtClean="0"/>
              <a:t>Kontaktaufnahme</a:t>
            </a:r>
            <a:r>
              <a:rPr lang="de-DE" sz="2000" dirty="0" smtClean="0"/>
              <a:t>: Bewerber stellen SGB II Antrag</a:t>
            </a:r>
          </a:p>
          <a:p>
            <a:pPr>
              <a:buFont typeface="Wingdings" panose="05000000000000000000" pitchFamily="2" charset="2"/>
              <a:buChar char="§"/>
            </a:pPr>
            <a:endParaRPr lang="de-DE" sz="2000" dirty="0" smtClean="0"/>
          </a:p>
          <a:p>
            <a:pPr>
              <a:buFont typeface="Wingdings" panose="05000000000000000000" pitchFamily="2" charset="2"/>
              <a:buChar char="§"/>
            </a:pPr>
            <a:r>
              <a:rPr lang="de-DE" sz="2000" dirty="0" smtClean="0"/>
              <a:t>Schweigepflicht (keine Auskunft an Dritte ohne Schweigepflichtentbindung)</a:t>
            </a:r>
          </a:p>
          <a:p>
            <a:pPr>
              <a:buFont typeface="Wingdings" panose="05000000000000000000" pitchFamily="2" charset="2"/>
              <a:buChar char="§"/>
            </a:pPr>
            <a:endParaRPr lang="de-DE" sz="2000" dirty="0"/>
          </a:p>
          <a:p>
            <a:pPr>
              <a:buFont typeface="Wingdings" panose="05000000000000000000" pitchFamily="2" charset="2"/>
              <a:buChar char="§"/>
            </a:pPr>
            <a:endParaRPr lang="de-DE" sz="2000" dirty="0"/>
          </a:p>
          <a:p>
            <a:pPr marL="0" indent="0">
              <a:buNone/>
            </a:pPr>
            <a:endParaRPr lang="de-DE" sz="2000" u="sng" dirty="0" smtClean="0"/>
          </a:p>
          <a:p>
            <a:pPr marL="0" indent="0">
              <a:buNone/>
            </a:pPr>
            <a:endParaRPr lang="de-DE" sz="2000" dirty="0"/>
          </a:p>
          <a:p>
            <a:pPr marL="0" indent="0">
              <a:buNone/>
            </a:pPr>
            <a:endParaRPr lang="de-DE" sz="2000" dirty="0" smtClean="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6553190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7030A0"/>
                </a:solidFill>
              </a:rPr>
              <a:t>Deutsches Rotes Kreuz</a:t>
            </a:r>
            <a:r>
              <a:rPr lang="de-DE" dirty="0" smtClean="0">
                <a:solidFill>
                  <a:schemeClr val="accent4"/>
                </a:solidFill>
              </a:rPr>
              <a:t> </a:t>
            </a:r>
            <a:endParaRPr lang="de-DE" dirty="0">
              <a:solidFill>
                <a:schemeClr val="accent4"/>
              </a:solidFill>
            </a:endParaRPr>
          </a:p>
        </p:txBody>
      </p:sp>
      <p:sp>
        <p:nvSpPr>
          <p:cNvPr id="3" name="Inhaltsplatzhalter 2"/>
          <p:cNvSpPr>
            <a:spLocks noGrp="1"/>
          </p:cNvSpPr>
          <p:nvPr>
            <p:ph idx="1"/>
          </p:nvPr>
        </p:nvSpPr>
        <p:spPr>
          <a:xfrm>
            <a:off x="1259632" y="1916832"/>
            <a:ext cx="6800636" cy="4248472"/>
          </a:xfrm>
        </p:spPr>
        <p:txBody>
          <a:bodyPr>
            <a:normAutofit/>
          </a:bodyPr>
          <a:lstStyle/>
          <a:p>
            <a:pPr marL="0" indent="0" algn="ctr">
              <a:buNone/>
            </a:pPr>
            <a:r>
              <a:rPr lang="de-DE" b="1" dirty="0" smtClean="0"/>
              <a:t>Ansprechpartnerin: Miriam Schmitt</a:t>
            </a:r>
            <a:br>
              <a:rPr lang="de-DE" b="1" dirty="0" smtClean="0"/>
            </a:br>
            <a:r>
              <a:rPr lang="de-DE" dirty="0"/>
              <a:t>		</a:t>
            </a:r>
            <a:br>
              <a:rPr lang="de-DE" dirty="0"/>
            </a:br>
            <a:r>
              <a:rPr lang="de-DE" dirty="0" err="1" smtClean="0"/>
              <a:t>Ravenéstraße</a:t>
            </a:r>
            <a:r>
              <a:rPr lang="de-DE" dirty="0" smtClean="0"/>
              <a:t> 15, 56812 Cochem </a:t>
            </a:r>
            <a:endParaRPr lang="de-DE" dirty="0"/>
          </a:p>
          <a:p>
            <a:pPr marL="0" indent="0" algn="ctr">
              <a:buNone/>
            </a:pPr>
            <a:r>
              <a:rPr lang="de-DE" dirty="0"/>
              <a:t>Tel: </a:t>
            </a:r>
            <a:r>
              <a:rPr lang="de-DE" dirty="0" smtClean="0"/>
              <a:t>02671/9141149</a:t>
            </a:r>
          </a:p>
          <a:p>
            <a:pPr marL="0" indent="0" algn="ctr">
              <a:buNone/>
            </a:pPr>
            <a:r>
              <a:rPr lang="de-DE" dirty="0" smtClean="0"/>
              <a:t>m.schmitt@kv-cochem-zell.drk.de</a:t>
            </a:r>
          </a:p>
          <a:p>
            <a:pPr marL="0" indent="0" algn="ctr">
              <a:buNone/>
            </a:pPr>
            <a:r>
              <a:rPr lang="de-DE" dirty="0" smtClean="0"/>
              <a:t>www.kv-cochem-zell.drk.de</a:t>
            </a:r>
            <a:endParaRPr lang="de-DE" dirty="0"/>
          </a:p>
          <a:p>
            <a:pPr marL="0" indent="0">
              <a:buNone/>
            </a:pPr>
            <a:endParaRPr lang="de-DE" b="1" u="sng" dirty="0" smtClean="0"/>
          </a:p>
          <a:p>
            <a:pPr marL="0" indent="0" algn="ctr">
              <a:buNone/>
            </a:pPr>
            <a:r>
              <a:rPr lang="de-DE" dirty="0"/>
              <a:t>Migrationsberatung für erwachsene Zuwanderer</a:t>
            </a:r>
          </a:p>
          <a:p>
            <a:pPr marL="0" indent="0">
              <a:buNone/>
            </a:pPr>
            <a:endParaRPr lang="de-DE" sz="2000" b="1" u="sng" dirty="0"/>
          </a:p>
        </p:txBody>
      </p:sp>
    </p:spTree>
    <p:extLst>
      <p:ext uri="{BB962C8B-B14F-4D97-AF65-F5344CB8AC3E}">
        <p14:creationId xmlns:p14="http://schemas.microsoft.com/office/powerpoint/2010/main" val="39733788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fontScale="92500" lnSpcReduction="10000"/>
          </a:bodyPr>
          <a:lstStyle/>
          <a:p>
            <a:pPr>
              <a:buFont typeface="Wingdings" panose="05000000000000000000" pitchFamily="2" charset="2"/>
              <a:buChar char="§"/>
            </a:pPr>
            <a:r>
              <a:rPr lang="de-DE" sz="2000" u="sng" dirty="0" smtClean="0"/>
              <a:t>Kompetenzen, Tätigkeitsschwerpunkte, Hilfsmöglichkeiten:</a:t>
            </a:r>
            <a:r>
              <a:rPr lang="de-DE" sz="2000" dirty="0"/>
              <a:t> </a:t>
            </a:r>
            <a:r>
              <a:rPr lang="de-DE" sz="2000" dirty="0" smtClean="0"/>
              <a:t>Einzelfallbetrachtung je nach Fall auch Betreuung im Case Management, Beratung richtet sich an alle Migrantinnen und Migranten ab 27 Jahren, die sich dauerhaft in Deutschland aufhalten (auch anerkannte Flüchtlinge), im Vordergrund stehen Themen des Spracherwerbs, der Existenzsicherung, Bildung und Arbeit, rechtliche Fragen sowie viele alltägliche Probleme, Weitervermittlung an Netzwerkpartner</a:t>
            </a:r>
          </a:p>
          <a:p>
            <a:pPr marL="0" indent="0">
              <a:buNone/>
            </a:pPr>
            <a:endParaRPr lang="de-DE" sz="2000" dirty="0"/>
          </a:p>
          <a:p>
            <a:pPr>
              <a:buFont typeface="Wingdings" panose="05000000000000000000" pitchFamily="2" charset="2"/>
              <a:buChar char="§"/>
            </a:pPr>
            <a:r>
              <a:rPr lang="de-DE" sz="2000" u="sng" dirty="0" smtClean="0"/>
              <a:t>Kontaktaufnahme</a:t>
            </a:r>
            <a:r>
              <a:rPr lang="de-DE" sz="2000" dirty="0" smtClean="0"/>
              <a:t>: überall</a:t>
            </a:r>
          </a:p>
          <a:p>
            <a:pPr>
              <a:buFont typeface="Wingdings" panose="05000000000000000000" pitchFamily="2" charset="2"/>
              <a:buChar char="§"/>
            </a:pPr>
            <a:endParaRPr lang="de-DE" sz="2000" dirty="0" smtClean="0"/>
          </a:p>
          <a:p>
            <a:pPr>
              <a:buFont typeface="Wingdings" panose="05000000000000000000" pitchFamily="2" charset="2"/>
              <a:buChar char="§"/>
            </a:pPr>
            <a:r>
              <a:rPr lang="de-DE" sz="2000" u="sng" dirty="0" smtClean="0"/>
              <a:t>Träger der Stelle:</a:t>
            </a:r>
            <a:r>
              <a:rPr lang="de-DE" sz="2000" dirty="0" smtClean="0"/>
              <a:t> DRK Kreisverband Cochem Zell e.V.</a:t>
            </a:r>
          </a:p>
          <a:p>
            <a:pPr marL="0" indent="0">
              <a:buNone/>
            </a:pPr>
            <a:endParaRPr lang="de-DE" sz="2000" dirty="0" smtClean="0"/>
          </a:p>
          <a:p>
            <a:pPr>
              <a:buFont typeface="Wingdings" panose="05000000000000000000" pitchFamily="2" charset="2"/>
              <a:buChar char="§"/>
            </a:pPr>
            <a:r>
              <a:rPr lang="de-DE" sz="2000" dirty="0" smtClean="0"/>
              <a:t>Schweigepflicht (Beratung ist vertraulich)</a:t>
            </a:r>
          </a:p>
          <a:p>
            <a:pPr marL="0" indent="0">
              <a:buNone/>
            </a:pPr>
            <a:endParaRPr lang="de-DE" sz="2000" dirty="0"/>
          </a:p>
          <a:p>
            <a:pPr>
              <a:buFont typeface="Wingdings" panose="05000000000000000000" pitchFamily="2" charset="2"/>
              <a:buChar char="§"/>
            </a:pPr>
            <a:endParaRPr lang="de-DE" sz="2000" dirty="0"/>
          </a:p>
          <a:p>
            <a:pPr marL="0" indent="0">
              <a:buNone/>
            </a:pPr>
            <a:endParaRPr lang="de-DE" sz="2000" u="sng" dirty="0" smtClean="0"/>
          </a:p>
          <a:p>
            <a:pPr marL="0" indent="0">
              <a:buNone/>
            </a:pPr>
            <a:endParaRPr lang="de-DE" sz="2000" dirty="0"/>
          </a:p>
          <a:p>
            <a:pPr marL="0" indent="0">
              <a:buNone/>
            </a:pPr>
            <a:endParaRPr lang="de-DE" sz="2000" dirty="0" smtClean="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41882918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tx2">
                    <a:lumMod val="60000"/>
                    <a:lumOff val="40000"/>
                  </a:schemeClr>
                </a:solidFill>
              </a:rPr>
              <a:t>Opferschutz Koblenz</a:t>
            </a:r>
            <a:endParaRPr lang="de-DE" dirty="0">
              <a:solidFill>
                <a:schemeClr val="tx2">
                  <a:lumMod val="60000"/>
                  <a:lumOff val="40000"/>
                </a:schemeClr>
              </a:solidFill>
            </a:endParaRPr>
          </a:p>
        </p:txBody>
      </p:sp>
      <p:sp>
        <p:nvSpPr>
          <p:cNvPr id="3" name="Inhaltsplatzhalter 2"/>
          <p:cNvSpPr>
            <a:spLocks noGrp="1"/>
          </p:cNvSpPr>
          <p:nvPr>
            <p:ph idx="1"/>
          </p:nvPr>
        </p:nvSpPr>
        <p:spPr/>
        <p:txBody>
          <a:bodyPr>
            <a:normAutofit fontScale="92500" lnSpcReduction="20000"/>
          </a:bodyPr>
          <a:lstStyle/>
          <a:p>
            <a:pPr marL="0" indent="0" algn="ctr">
              <a:buNone/>
            </a:pPr>
            <a:r>
              <a:rPr lang="de-DE" b="1" dirty="0" smtClean="0"/>
              <a:t>Ansprechpartnerin: Michaela </a:t>
            </a:r>
            <a:r>
              <a:rPr lang="de-DE" b="1" dirty="0" err="1" smtClean="0"/>
              <a:t>Gasber</a:t>
            </a:r>
            <a:endParaRPr lang="de-DE" b="1" dirty="0" smtClean="0"/>
          </a:p>
          <a:p>
            <a:pPr marL="0" indent="0" algn="ctr">
              <a:buNone/>
            </a:pPr>
            <a:endParaRPr lang="de-DE" dirty="0" smtClean="0"/>
          </a:p>
          <a:p>
            <a:pPr marL="0" indent="0" algn="ctr">
              <a:buNone/>
            </a:pPr>
            <a:r>
              <a:rPr lang="de-DE" dirty="0"/>
              <a:t>Moselring 10-12, 56068 </a:t>
            </a:r>
            <a:r>
              <a:rPr lang="de-DE" dirty="0" smtClean="0"/>
              <a:t>Koblenz</a:t>
            </a:r>
          </a:p>
          <a:p>
            <a:pPr marL="0" indent="0" algn="ctr">
              <a:buNone/>
            </a:pPr>
            <a:r>
              <a:rPr lang="de-DE" dirty="0" smtClean="0"/>
              <a:t>Tel.: </a:t>
            </a:r>
            <a:r>
              <a:rPr lang="de-DE" dirty="0"/>
              <a:t>0261-103 </a:t>
            </a:r>
            <a:r>
              <a:rPr lang="de-DE" dirty="0" smtClean="0"/>
              <a:t>2874, </a:t>
            </a:r>
          </a:p>
          <a:p>
            <a:pPr marL="0" indent="0" algn="ctr">
              <a:buNone/>
            </a:pPr>
            <a:r>
              <a:rPr lang="de-DE" dirty="0" smtClean="0"/>
              <a:t>Email: </a:t>
            </a:r>
            <a:r>
              <a:rPr lang="de-DE" dirty="0" smtClean="0">
                <a:hlinkClick r:id="rId2"/>
              </a:rPr>
              <a:t>Opferschutz.PPKoblenz@polizei.rlp.de</a:t>
            </a:r>
            <a:endParaRPr lang="de-DE" dirty="0" smtClean="0"/>
          </a:p>
          <a:p>
            <a:pPr marL="0" indent="0" algn="ctr">
              <a:buNone/>
            </a:pPr>
            <a:endParaRPr lang="de-DE" dirty="0" smtClean="0"/>
          </a:p>
          <a:p>
            <a:pPr marL="0" indent="0" algn="ctr">
              <a:buNone/>
            </a:pPr>
            <a:r>
              <a:rPr lang="de-DE" dirty="0" smtClean="0"/>
              <a:t>Erreichbar montags-freitags 08:00-16:00 Uhr</a:t>
            </a:r>
          </a:p>
          <a:p>
            <a:pPr marL="0" indent="0" algn="ctr">
              <a:buNone/>
            </a:pPr>
            <a:endParaRPr lang="de-DE" dirty="0" smtClean="0"/>
          </a:p>
          <a:p>
            <a:pPr marL="0" indent="0" algn="ctr">
              <a:buNone/>
            </a:pPr>
            <a:r>
              <a:rPr lang="de-DE" dirty="0"/>
              <a:t>T</a:t>
            </a:r>
            <a:r>
              <a:rPr lang="de-DE" dirty="0" smtClean="0"/>
              <a:t>elefonische </a:t>
            </a:r>
            <a:r>
              <a:rPr lang="de-DE" dirty="0"/>
              <a:t>od. persönliche Beratung für betroffene von Straftaten/Verkehrsunfällen Zeugen, Ersthelfer u. Angehörigen</a:t>
            </a:r>
            <a:endParaRPr lang="de-DE" dirty="0" smtClean="0"/>
          </a:p>
          <a:p>
            <a:endParaRPr lang="de-DE" dirty="0"/>
          </a:p>
        </p:txBody>
      </p:sp>
    </p:spTree>
    <p:extLst>
      <p:ext uri="{BB962C8B-B14F-4D97-AF65-F5344CB8AC3E}">
        <p14:creationId xmlns:p14="http://schemas.microsoft.com/office/powerpoint/2010/main" val="18858389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75656" y="1124744"/>
            <a:ext cx="6196405" cy="4598325"/>
          </a:xfrm>
        </p:spPr>
        <p:txBody>
          <a:bodyPr>
            <a:normAutofit fontScale="77500" lnSpcReduction="20000"/>
          </a:bodyPr>
          <a:lstStyle/>
          <a:p>
            <a:pPr>
              <a:buFont typeface="Wingdings" panose="05000000000000000000" pitchFamily="2" charset="2"/>
              <a:buChar char="§"/>
            </a:pPr>
            <a:endParaRPr lang="de-DE" sz="2000" u="sng" dirty="0" smtClean="0"/>
          </a:p>
          <a:p>
            <a:r>
              <a:rPr lang="de-DE" sz="2000" u="sng" dirty="0" smtClean="0"/>
              <a:t>Kompetenzen, Tätigkeitsschwerpunkte, Hilfsmöglichkeiten: </a:t>
            </a:r>
          </a:p>
          <a:p>
            <a:pPr>
              <a:buFont typeface="Wingdings" panose="05000000000000000000" pitchFamily="2" charset="2"/>
              <a:buChar char="Ø"/>
            </a:pPr>
            <a:r>
              <a:rPr lang="de-DE" sz="2000" dirty="0" smtClean="0"/>
              <a:t>Informationen </a:t>
            </a:r>
            <a:r>
              <a:rPr lang="de-DE" sz="2000" dirty="0"/>
              <a:t>über das weitere Strafverfahren, Opferrechte, Möglichkeiten der Entschädigung</a:t>
            </a:r>
          </a:p>
          <a:p>
            <a:pPr>
              <a:buFont typeface="Wingdings" panose="05000000000000000000" pitchFamily="2" charset="2"/>
              <a:buChar char="Ø"/>
            </a:pPr>
            <a:r>
              <a:rPr lang="de-DE" sz="2000" dirty="0" smtClean="0"/>
              <a:t>Vermittlung </a:t>
            </a:r>
            <a:r>
              <a:rPr lang="de-DE" sz="2000" dirty="0"/>
              <a:t>zu Beratungsstellen u. anderen Einrichtungen der Opferhilfe</a:t>
            </a:r>
          </a:p>
          <a:p>
            <a:pPr>
              <a:buFont typeface="Wingdings" panose="05000000000000000000" pitchFamily="2" charset="2"/>
              <a:buChar char="Ø"/>
            </a:pPr>
            <a:r>
              <a:rPr lang="de-DE" sz="2000" dirty="0" smtClean="0"/>
              <a:t>Unterstützung </a:t>
            </a:r>
            <a:r>
              <a:rPr lang="de-DE" sz="2000" dirty="0"/>
              <a:t>bei Anträgen etc</a:t>
            </a:r>
            <a:r>
              <a:rPr lang="de-DE" sz="2000" dirty="0" smtClean="0"/>
              <a:t>.</a:t>
            </a:r>
          </a:p>
          <a:p>
            <a:pPr lvl="0">
              <a:buFont typeface="Wingdings" panose="05000000000000000000" pitchFamily="2" charset="2"/>
              <a:buChar char="Ø"/>
            </a:pPr>
            <a:r>
              <a:rPr lang="de-DE" sz="2100" dirty="0"/>
              <a:t>Fachwissen über notwendige Verfahrensabläufe</a:t>
            </a:r>
          </a:p>
          <a:p>
            <a:pPr lvl="0">
              <a:buFont typeface="Wingdings" panose="05000000000000000000" pitchFamily="2" charset="2"/>
              <a:buChar char="Ø"/>
            </a:pPr>
            <a:r>
              <a:rPr lang="de-DE" sz="2100" dirty="0"/>
              <a:t>Psychosoziale Beratungskompetenzen</a:t>
            </a:r>
          </a:p>
          <a:p>
            <a:pPr lvl="0">
              <a:buFont typeface="Wingdings" panose="05000000000000000000" pitchFamily="2" charset="2"/>
              <a:buChar char="Ø"/>
            </a:pPr>
            <a:r>
              <a:rPr lang="de-DE" sz="2100" dirty="0"/>
              <a:t>Kenntnisse über Trauma/belastende Ereignisse</a:t>
            </a:r>
          </a:p>
          <a:p>
            <a:pPr lvl="0">
              <a:buFont typeface="Wingdings" panose="05000000000000000000" pitchFamily="2" charset="2"/>
              <a:buChar char="Ø"/>
            </a:pPr>
            <a:r>
              <a:rPr lang="de-DE" sz="2100" dirty="0"/>
              <a:t>Vernetzung mit allen relevanten </a:t>
            </a:r>
            <a:r>
              <a:rPr lang="de-DE" sz="2100" dirty="0" smtClean="0"/>
              <a:t>Einrichtungen</a:t>
            </a:r>
          </a:p>
          <a:p>
            <a:pPr lvl="0">
              <a:buFont typeface="Wingdings" panose="05000000000000000000" pitchFamily="2" charset="2"/>
              <a:buChar char="Ø"/>
            </a:pPr>
            <a:endParaRPr lang="de-DE" sz="2000" u="sng" dirty="0" smtClean="0"/>
          </a:p>
          <a:p>
            <a:pPr lvl="0"/>
            <a:r>
              <a:rPr lang="de-DE" sz="2000" u="sng" dirty="0" smtClean="0"/>
              <a:t>Kontaktaufnahme</a:t>
            </a:r>
            <a:r>
              <a:rPr lang="de-DE" sz="2000" dirty="0" smtClean="0"/>
              <a:t>: Selbstmelder/innen, Polizeiliche Information, Vermittlung </a:t>
            </a:r>
            <a:r>
              <a:rPr lang="de-DE" sz="2000" dirty="0"/>
              <a:t>durch andere Beratungsstellen und </a:t>
            </a:r>
            <a:r>
              <a:rPr lang="de-DE" sz="2000" dirty="0" smtClean="0"/>
              <a:t>Einrichtungen</a:t>
            </a:r>
          </a:p>
          <a:p>
            <a:pPr lvl="0"/>
            <a:endParaRPr lang="de-DE" sz="2000" dirty="0"/>
          </a:p>
          <a:p>
            <a:pPr>
              <a:buFont typeface="Wingdings" panose="05000000000000000000" pitchFamily="2" charset="2"/>
              <a:buChar char="§"/>
            </a:pPr>
            <a:r>
              <a:rPr lang="de-DE" sz="2000" u="sng" dirty="0"/>
              <a:t>Träger </a:t>
            </a:r>
            <a:r>
              <a:rPr lang="de-DE" sz="2000" u="sng" dirty="0" smtClean="0"/>
              <a:t>der Stelle:</a:t>
            </a:r>
            <a:r>
              <a:rPr lang="de-DE" sz="2000" dirty="0" smtClean="0"/>
              <a:t> Polizeipräsidium Koblenz</a:t>
            </a:r>
          </a:p>
          <a:p>
            <a:pPr>
              <a:buFont typeface="Wingdings" panose="05000000000000000000" pitchFamily="2" charset="2"/>
              <a:buChar char="§"/>
            </a:pPr>
            <a:endParaRPr lang="de-DE" sz="2000" dirty="0" smtClean="0"/>
          </a:p>
          <a:p>
            <a:pPr>
              <a:buFont typeface="Wingdings" panose="05000000000000000000" pitchFamily="2" charset="2"/>
              <a:buChar char="§"/>
            </a:pPr>
            <a:r>
              <a:rPr lang="de-DE" sz="2000" dirty="0" smtClean="0"/>
              <a:t>Schweigepflicht </a:t>
            </a:r>
            <a:r>
              <a:rPr lang="de-DE" sz="2000" dirty="0"/>
              <a:t>i</a:t>
            </a:r>
            <a:r>
              <a:rPr lang="de-DE" sz="2000" dirty="0" smtClean="0"/>
              <a:t>m </a:t>
            </a:r>
            <a:r>
              <a:rPr lang="de-DE" sz="2000" dirty="0"/>
              <a:t>Sinne der </a:t>
            </a:r>
            <a:r>
              <a:rPr lang="de-DE" sz="2000" dirty="0" err="1" smtClean="0"/>
              <a:t>allgm</a:t>
            </a:r>
            <a:r>
              <a:rPr lang="de-DE" sz="2000" dirty="0" smtClean="0"/>
              <a:t>. Sozialarbeit. </a:t>
            </a:r>
            <a:r>
              <a:rPr lang="de-DE" sz="2000" dirty="0"/>
              <a:t>Kein Zeugnisverweigerungsrecht</a:t>
            </a:r>
          </a:p>
        </p:txBody>
      </p:sp>
    </p:spTree>
    <p:extLst>
      <p:ext uri="{BB962C8B-B14F-4D97-AF65-F5344CB8AC3E}">
        <p14:creationId xmlns:p14="http://schemas.microsoft.com/office/powerpoint/2010/main" val="475164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solidFill>
                  <a:srgbClr val="00B0F0"/>
                </a:solidFill>
              </a:rPr>
              <a:t>Gleichstellungsstelle</a:t>
            </a:r>
            <a:endParaRPr lang="de-DE" dirty="0">
              <a:solidFill>
                <a:srgbClr val="00B0F0"/>
              </a:solidFill>
            </a:endParaRPr>
          </a:p>
        </p:txBody>
      </p:sp>
      <p:sp>
        <p:nvSpPr>
          <p:cNvPr id="3" name="Inhaltsplatzhalter 2"/>
          <p:cNvSpPr>
            <a:spLocks noGrp="1"/>
          </p:cNvSpPr>
          <p:nvPr>
            <p:ph idx="1"/>
          </p:nvPr>
        </p:nvSpPr>
        <p:spPr>
          <a:xfrm>
            <a:off x="1463040" y="2020067"/>
            <a:ext cx="6421328" cy="3703002"/>
          </a:xfrm>
        </p:spPr>
        <p:txBody>
          <a:bodyPr>
            <a:normAutofit fontScale="70000" lnSpcReduction="20000"/>
          </a:bodyPr>
          <a:lstStyle/>
          <a:p>
            <a:pPr marL="0" indent="0" algn="ctr">
              <a:buNone/>
            </a:pPr>
            <a:r>
              <a:rPr lang="de-DE" sz="3400" b="1" dirty="0" smtClean="0"/>
              <a:t>Ansprechpartnerin: Ramona Junglas</a:t>
            </a:r>
            <a:r>
              <a:rPr lang="de-DE" sz="3400" dirty="0" smtClean="0"/>
              <a:t/>
            </a:r>
            <a:br>
              <a:rPr lang="de-DE" sz="3400" dirty="0" smtClean="0"/>
            </a:br>
            <a:r>
              <a:rPr lang="de-DE" sz="3400" dirty="0" smtClean="0"/>
              <a:t>Integrations- und Gleichstellungsbeauftragte </a:t>
            </a:r>
            <a:br>
              <a:rPr lang="de-DE" sz="3400" dirty="0" smtClean="0"/>
            </a:br>
            <a:r>
              <a:rPr lang="de-DE" sz="3400" dirty="0" smtClean="0"/>
              <a:t>des Landkreises Cochem-Zell </a:t>
            </a:r>
          </a:p>
          <a:p>
            <a:pPr marL="0" indent="0" algn="ctr">
              <a:buNone/>
            </a:pPr>
            <a:r>
              <a:rPr lang="de-DE" sz="3400" dirty="0" smtClean="0"/>
              <a:t>		</a:t>
            </a:r>
            <a:br>
              <a:rPr lang="de-DE" sz="3400" dirty="0" smtClean="0"/>
            </a:br>
            <a:r>
              <a:rPr lang="de-DE" sz="3400" dirty="0" err="1" smtClean="0"/>
              <a:t>Endertplatz</a:t>
            </a:r>
            <a:r>
              <a:rPr lang="de-DE" sz="3400" dirty="0" smtClean="0"/>
              <a:t> 2, 56812 Cochem</a:t>
            </a:r>
          </a:p>
          <a:p>
            <a:pPr marL="0" indent="0" algn="ctr">
              <a:buNone/>
            </a:pPr>
            <a:r>
              <a:rPr lang="de-DE" sz="3400" dirty="0" smtClean="0"/>
              <a:t>Tel: 02671/61-691 (Mo-Fr von 9-16 Uhr)</a:t>
            </a:r>
            <a:br>
              <a:rPr lang="de-DE" sz="3400" dirty="0" smtClean="0"/>
            </a:br>
            <a:r>
              <a:rPr lang="de-DE" sz="3400" dirty="0" smtClean="0"/>
              <a:t>ramona.junglas@cochem-zell.de</a:t>
            </a:r>
          </a:p>
          <a:p>
            <a:pPr marL="0" indent="0" algn="ctr">
              <a:buNone/>
            </a:pPr>
            <a:r>
              <a:rPr lang="de-DE" sz="3400" dirty="0" smtClean="0"/>
              <a:t>www.cochem-zell.de</a:t>
            </a:r>
          </a:p>
          <a:p>
            <a:pPr marL="0" indent="0" algn="ctr">
              <a:buNone/>
            </a:pPr>
            <a:endParaRPr lang="de-DE" sz="3400" dirty="0"/>
          </a:p>
          <a:p>
            <a:pPr marL="0" indent="0" algn="ctr">
              <a:buNone/>
            </a:pPr>
            <a:r>
              <a:rPr lang="de-DE" sz="3400" dirty="0" smtClean="0"/>
              <a:t>Beratung, Organisation von Veranstaltungen, Weitervermittlung an Beratungsstellen</a:t>
            </a:r>
          </a:p>
          <a:p>
            <a:pPr marL="0" indent="0">
              <a:buNone/>
            </a:pPr>
            <a:endParaRPr lang="de-DE" u="sng" dirty="0" smtClean="0"/>
          </a:p>
        </p:txBody>
      </p:sp>
    </p:spTree>
    <p:extLst>
      <p:ext uri="{BB962C8B-B14F-4D97-AF65-F5344CB8AC3E}">
        <p14:creationId xmlns:p14="http://schemas.microsoft.com/office/powerpoint/2010/main" val="19707254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71C2FF"/>
                </a:solidFill>
              </a:rPr>
              <a:t>Bistum Trier</a:t>
            </a:r>
            <a:endParaRPr lang="de-DE" dirty="0">
              <a:solidFill>
                <a:srgbClr val="71C2FF"/>
              </a:solidFill>
            </a:endParaRPr>
          </a:p>
        </p:txBody>
      </p:sp>
      <p:sp>
        <p:nvSpPr>
          <p:cNvPr id="3" name="Inhaltsplatzhalter 2"/>
          <p:cNvSpPr>
            <a:spLocks noGrp="1"/>
          </p:cNvSpPr>
          <p:nvPr>
            <p:ph idx="1"/>
          </p:nvPr>
        </p:nvSpPr>
        <p:spPr>
          <a:xfrm>
            <a:off x="1259632" y="1916832"/>
            <a:ext cx="6800636" cy="4248472"/>
          </a:xfrm>
        </p:spPr>
        <p:txBody>
          <a:bodyPr>
            <a:normAutofit/>
          </a:bodyPr>
          <a:lstStyle/>
          <a:p>
            <a:pPr marL="0" indent="0" algn="ctr">
              <a:buNone/>
            </a:pPr>
            <a:r>
              <a:rPr lang="de-DE" b="1" dirty="0" smtClean="0"/>
              <a:t>Ansprechpartnerin: Veronika </a:t>
            </a:r>
            <a:r>
              <a:rPr lang="de-DE" b="1" dirty="0" err="1" smtClean="0"/>
              <a:t>Raß</a:t>
            </a:r>
            <a:r>
              <a:rPr lang="de-DE" b="1" dirty="0"/>
              <a:t/>
            </a:r>
            <a:br>
              <a:rPr lang="de-DE" b="1" dirty="0"/>
            </a:br>
            <a:r>
              <a:rPr lang="de-DE" dirty="0" smtClean="0"/>
              <a:t>Pastoralreferentin, Dekanat Cochem</a:t>
            </a:r>
            <a:r>
              <a:rPr lang="de-DE" b="1" dirty="0" smtClean="0"/>
              <a:t/>
            </a:r>
            <a:br>
              <a:rPr lang="de-DE" b="1" dirty="0" smtClean="0"/>
            </a:br>
            <a:r>
              <a:rPr lang="de-DE" dirty="0" smtClean="0"/>
              <a:t>		</a:t>
            </a:r>
            <a:br>
              <a:rPr lang="de-DE" dirty="0" smtClean="0"/>
            </a:br>
            <a:r>
              <a:rPr lang="de-DE" dirty="0" smtClean="0"/>
              <a:t>Moselweinstr. 15, 56721 </a:t>
            </a:r>
            <a:r>
              <a:rPr lang="de-DE" dirty="0" err="1" smtClean="0"/>
              <a:t>Ellenz-Poltersdorf</a:t>
            </a:r>
            <a:endParaRPr lang="de-DE" dirty="0" smtClean="0"/>
          </a:p>
          <a:p>
            <a:pPr marL="0" indent="0" algn="ctr">
              <a:buNone/>
            </a:pPr>
            <a:r>
              <a:rPr lang="de-DE" dirty="0" smtClean="0"/>
              <a:t>Tel.: 0151 12237115</a:t>
            </a:r>
          </a:p>
          <a:p>
            <a:pPr marL="0" indent="0" algn="ctr">
              <a:buNone/>
            </a:pPr>
            <a:r>
              <a:rPr lang="de-DE" dirty="0" smtClean="0"/>
              <a:t>veronika.rass@bistum-trier.de</a:t>
            </a:r>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35245317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a:bodyPr>
          <a:lstStyle/>
          <a:p>
            <a:pPr>
              <a:buFont typeface="Wingdings" panose="05000000000000000000" pitchFamily="2" charset="2"/>
              <a:buChar char="§"/>
            </a:pPr>
            <a:r>
              <a:rPr lang="de-DE" sz="2000" u="sng" dirty="0" smtClean="0"/>
              <a:t>Kompetenzen, Tätigkeitsschwerpunkte, Hilfsmöglichkeiten:</a:t>
            </a:r>
            <a:r>
              <a:rPr lang="de-DE" sz="2000" dirty="0"/>
              <a:t> </a:t>
            </a:r>
            <a:r>
              <a:rPr lang="de-DE" sz="2000" dirty="0" smtClean="0"/>
              <a:t>soziale Teilhabe stärken</a:t>
            </a:r>
          </a:p>
          <a:p>
            <a:pPr marL="0" indent="0">
              <a:buNone/>
            </a:pPr>
            <a:endParaRPr lang="de-DE" sz="2000" dirty="0"/>
          </a:p>
          <a:p>
            <a:pPr>
              <a:buFont typeface="Wingdings" panose="05000000000000000000" pitchFamily="2" charset="2"/>
              <a:buChar char="§"/>
            </a:pPr>
            <a:r>
              <a:rPr lang="de-DE" sz="2000" u="sng" dirty="0" smtClean="0"/>
              <a:t>Kontaktaufnahme</a:t>
            </a:r>
            <a:r>
              <a:rPr lang="de-DE" sz="2000" dirty="0" smtClean="0"/>
              <a:t>: überall</a:t>
            </a:r>
          </a:p>
          <a:p>
            <a:pPr>
              <a:buFont typeface="Wingdings" panose="05000000000000000000" pitchFamily="2" charset="2"/>
              <a:buChar char="§"/>
            </a:pPr>
            <a:endParaRPr lang="de-DE" sz="2000" dirty="0" smtClean="0"/>
          </a:p>
          <a:p>
            <a:pPr>
              <a:buFont typeface="Wingdings" panose="05000000000000000000" pitchFamily="2" charset="2"/>
              <a:buChar char="§"/>
            </a:pPr>
            <a:r>
              <a:rPr lang="de-DE" sz="2000" u="sng" dirty="0" smtClean="0"/>
              <a:t>Träger der Stelle:</a:t>
            </a:r>
            <a:r>
              <a:rPr lang="de-DE" sz="2000" dirty="0" smtClean="0"/>
              <a:t> Bistum Trier</a:t>
            </a:r>
          </a:p>
          <a:p>
            <a:pPr marL="0" indent="0">
              <a:buNone/>
            </a:pPr>
            <a:endParaRPr lang="de-DE" sz="2000" dirty="0"/>
          </a:p>
          <a:p>
            <a:pPr>
              <a:buFont typeface="Wingdings" panose="05000000000000000000" pitchFamily="2" charset="2"/>
              <a:buChar char="§"/>
            </a:pPr>
            <a:endParaRPr lang="de-DE" sz="2000" dirty="0"/>
          </a:p>
          <a:p>
            <a:pPr marL="0" indent="0">
              <a:buNone/>
            </a:pPr>
            <a:endParaRPr lang="de-DE" sz="2000" u="sng" dirty="0" smtClean="0"/>
          </a:p>
          <a:p>
            <a:pPr marL="0" indent="0">
              <a:buNone/>
            </a:pPr>
            <a:endParaRPr lang="de-DE" sz="2000" dirty="0"/>
          </a:p>
          <a:p>
            <a:pPr marL="0" indent="0">
              <a:buNone/>
            </a:pPr>
            <a:endParaRPr lang="de-DE" sz="2000" dirty="0" smtClean="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86454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a:bodyPr>
          <a:lstStyle/>
          <a:p>
            <a:pPr>
              <a:buFont typeface="Wingdings" panose="05000000000000000000" pitchFamily="2" charset="2"/>
              <a:buChar char="§"/>
            </a:pPr>
            <a:r>
              <a:rPr lang="de-DE" sz="2000" u="sng" dirty="0" smtClean="0"/>
              <a:t>Kompetenzen, Tätigkeitsschwerpunkte, Hilfsmöglichkeiten:</a:t>
            </a:r>
            <a:r>
              <a:rPr lang="de-DE" sz="2000" dirty="0" smtClean="0"/>
              <a:t> </a:t>
            </a:r>
            <a:r>
              <a:rPr lang="de-DE" sz="2000" dirty="0"/>
              <a:t>Unterstützung der Gleichstellung von Mann und Frau, Austausch mit anderen Beauftragten, Ansprechpartnerin für Frauen, Weitervermittlung an andere Kooperationspartner, Moderation und Planung des Arbeitskreis „Gewalt in engen sozialen Beziehungen“, Förderung der Vereinbarkeit von Beruf und </a:t>
            </a:r>
            <a:r>
              <a:rPr lang="de-DE" sz="2000" dirty="0" smtClean="0"/>
              <a:t>Familie</a:t>
            </a:r>
            <a:endParaRPr lang="de-DE" sz="2000" u="sng" dirty="0" smtClean="0"/>
          </a:p>
          <a:p>
            <a:pPr marL="0" indent="0">
              <a:buNone/>
            </a:pPr>
            <a:endParaRPr lang="de-DE" sz="2000" dirty="0"/>
          </a:p>
          <a:p>
            <a:pPr>
              <a:buFont typeface="Wingdings" panose="05000000000000000000" pitchFamily="2" charset="2"/>
              <a:buChar char="§"/>
            </a:pPr>
            <a:r>
              <a:rPr lang="de-DE" sz="2000" u="sng" dirty="0" smtClean="0"/>
              <a:t>Kontaktaufnahme</a:t>
            </a:r>
            <a:r>
              <a:rPr lang="de-DE" sz="2000" dirty="0" smtClean="0"/>
              <a:t>: meist durch Klientinnen selbst oder durch Weiterleitung von einer anderen Stelle</a:t>
            </a:r>
          </a:p>
          <a:p>
            <a:pPr marL="0" indent="0">
              <a:buNone/>
            </a:pPr>
            <a:endParaRPr lang="de-DE" sz="2000" dirty="0" smtClean="0"/>
          </a:p>
          <a:p>
            <a:pPr>
              <a:buFont typeface="Wingdings" panose="05000000000000000000" pitchFamily="2" charset="2"/>
              <a:buChar char="§"/>
            </a:pPr>
            <a:r>
              <a:rPr lang="de-DE" sz="2000" dirty="0" smtClean="0"/>
              <a:t>Schweigepflicht</a:t>
            </a:r>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3566634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rgbClr val="FF0000"/>
                </a:solidFill>
              </a:rPr>
              <a:t>Interventionsstelle/Caritas</a:t>
            </a:r>
            <a:endParaRPr lang="de-DE" dirty="0">
              <a:solidFill>
                <a:srgbClr val="FF0000"/>
              </a:solidFill>
            </a:endParaRPr>
          </a:p>
        </p:txBody>
      </p:sp>
      <p:sp>
        <p:nvSpPr>
          <p:cNvPr id="3" name="Inhaltsplatzhalter 2"/>
          <p:cNvSpPr>
            <a:spLocks noGrp="1"/>
          </p:cNvSpPr>
          <p:nvPr>
            <p:ph idx="1"/>
          </p:nvPr>
        </p:nvSpPr>
        <p:spPr>
          <a:xfrm>
            <a:off x="1259632" y="1916832"/>
            <a:ext cx="6800636" cy="4032448"/>
          </a:xfrm>
        </p:spPr>
        <p:txBody>
          <a:bodyPr>
            <a:normAutofit fontScale="25000" lnSpcReduction="20000"/>
          </a:bodyPr>
          <a:lstStyle/>
          <a:p>
            <a:pPr marL="0" indent="0" algn="ctr">
              <a:buNone/>
            </a:pPr>
            <a:r>
              <a:rPr lang="de-DE" sz="9600" b="1" dirty="0" smtClean="0"/>
              <a:t>Ansprechpartnerinnen: Elke </a:t>
            </a:r>
            <a:r>
              <a:rPr lang="de-DE" sz="9600" b="1" dirty="0" err="1" smtClean="0"/>
              <a:t>Steimers</a:t>
            </a:r>
            <a:endParaRPr lang="de-DE" sz="9600" b="1" dirty="0" smtClean="0"/>
          </a:p>
          <a:p>
            <a:pPr marL="0" indent="0" algn="ctr">
              <a:buNone/>
            </a:pPr>
            <a:endParaRPr lang="de-DE" sz="9600" dirty="0" smtClean="0"/>
          </a:p>
          <a:p>
            <a:pPr marL="0" indent="0" algn="ctr">
              <a:buNone/>
            </a:pPr>
            <a:r>
              <a:rPr lang="de-DE" sz="9600" dirty="0" smtClean="0"/>
              <a:t>Herrenstraße 9, 56812 Cochem</a:t>
            </a:r>
            <a:endParaRPr lang="de-DE" sz="9600" dirty="0"/>
          </a:p>
          <a:p>
            <a:pPr marL="0" indent="0" algn="ctr">
              <a:buNone/>
            </a:pPr>
            <a:r>
              <a:rPr lang="de-DE" sz="9600" dirty="0"/>
              <a:t>Tel: </a:t>
            </a:r>
            <a:r>
              <a:rPr lang="de-DE" sz="9600" dirty="0" smtClean="0"/>
              <a:t>02671/9752-0 (Mo 8:30-13 Uhr, Di und Do 8:30-12:30 Uhr und 13:30-16 Uhr)</a:t>
            </a:r>
            <a:r>
              <a:rPr lang="de-DE" sz="9600" dirty="0"/>
              <a:t/>
            </a:r>
            <a:br>
              <a:rPr lang="de-DE" sz="9600" dirty="0"/>
            </a:br>
            <a:r>
              <a:rPr lang="de-DE" sz="9600" dirty="0" smtClean="0"/>
              <a:t>interventionsstelle@caritas-meh.de, </a:t>
            </a:r>
            <a:br>
              <a:rPr lang="de-DE" sz="9600" dirty="0" smtClean="0"/>
            </a:br>
            <a:r>
              <a:rPr lang="de-DE" sz="9600" dirty="0" smtClean="0"/>
              <a:t>www.caritas-mosel-eifel-hunsrueck.de</a:t>
            </a:r>
            <a:endParaRPr lang="de-DE" sz="9600" dirty="0"/>
          </a:p>
          <a:p>
            <a:pPr marL="0" indent="0" algn="ctr">
              <a:buNone/>
            </a:pPr>
            <a:endParaRPr lang="de-DE" sz="9600" dirty="0"/>
          </a:p>
          <a:p>
            <a:pPr marL="0" indent="0" algn="ctr">
              <a:buNone/>
            </a:pPr>
            <a:r>
              <a:rPr lang="de-DE" sz="9600" dirty="0" smtClean="0"/>
              <a:t>Beratung und Information der von Gewalt betroffenen Frauen </a:t>
            </a:r>
            <a:endParaRPr lang="de-DE" sz="9600" dirty="0"/>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3467752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336704" cy="4896544"/>
          </a:xfrm>
        </p:spPr>
        <p:txBody>
          <a:bodyPr>
            <a:normAutofit fontScale="40000" lnSpcReduction="20000"/>
          </a:bodyPr>
          <a:lstStyle/>
          <a:p>
            <a:pPr>
              <a:buFont typeface="Wingdings" panose="05000000000000000000" pitchFamily="2" charset="2"/>
              <a:buChar char="§"/>
            </a:pPr>
            <a:r>
              <a:rPr lang="de-DE" sz="4500" u="sng" dirty="0" smtClean="0"/>
              <a:t>Kompetenzen, Tätigkeitsschwerpunkte, Hilfsmöglichkeiten:</a:t>
            </a:r>
            <a:r>
              <a:rPr lang="de-DE" sz="4500" dirty="0" smtClean="0"/>
              <a:t> kostenlose, vertrauliche, auf Wunsch anonyme Beratung (telefonisch oder persönlich) und Information der von Gewalt betroffenen Frauen unabhängig von Konfession, Weltanschauung oder Nationalität über ihre rechtlichen Möglichkeiten nach Gewaltschutzgesetz, Erstellung eines individuellen Schutz- und Sicherheitsplans, Unterstützung bei Antragstellung vor Gericht und beim Umgang mit Behörden, auf Wunsch weitere Vermittlung an andere Beratungsstellen und Hilfeinstitutionen</a:t>
            </a:r>
          </a:p>
          <a:p>
            <a:pPr marL="0" indent="0">
              <a:buNone/>
            </a:pPr>
            <a:endParaRPr lang="de-DE" sz="4500" dirty="0" smtClean="0"/>
          </a:p>
          <a:p>
            <a:pPr>
              <a:buFont typeface="Wingdings" panose="05000000000000000000" pitchFamily="2" charset="2"/>
              <a:buChar char="§"/>
            </a:pPr>
            <a:r>
              <a:rPr lang="de-DE" sz="4500" u="sng" dirty="0" smtClean="0"/>
              <a:t>Kontaktaufnahme</a:t>
            </a:r>
            <a:r>
              <a:rPr lang="de-DE" sz="4500" dirty="0"/>
              <a:t>: </a:t>
            </a:r>
            <a:r>
              <a:rPr lang="de-DE" sz="4500" dirty="0" smtClean="0"/>
              <a:t>Vermittlung meist über die Polizei, wenn Einsatz wegen Gewalt stattgefunden hat; Betroffene können sich aber auch direkt an die Interventionsstelle wenden</a:t>
            </a:r>
          </a:p>
          <a:p>
            <a:pPr marL="0" indent="0">
              <a:buNone/>
            </a:pPr>
            <a:endParaRPr lang="de-DE" sz="4500" dirty="0" smtClean="0"/>
          </a:p>
          <a:p>
            <a:pPr>
              <a:buFont typeface="Wingdings" panose="05000000000000000000" pitchFamily="2" charset="2"/>
              <a:buChar char="§"/>
            </a:pPr>
            <a:r>
              <a:rPr lang="de-DE" sz="4500" u="sng" dirty="0" smtClean="0"/>
              <a:t>Träger der Stelle</a:t>
            </a:r>
            <a:r>
              <a:rPr lang="de-DE" sz="4500" dirty="0" smtClean="0"/>
              <a:t>: Caritasverband Mosel-Eifel-Hunsrück e.V. </a:t>
            </a:r>
          </a:p>
          <a:p>
            <a:pPr>
              <a:buFont typeface="Wingdings" panose="05000000000000000000" pitchFamily="2" charset="2"/>
              <a:buChar char="§"/>
            </a:pPr>
            <a:endParaRPr lang="de-DE" sz="4500" dirty="0"/>
          </a:p>
          <a:p>
            <a:pPr>
              <a:buFont typeface="Wingdings" panose="05000000000000000000" pitchFamily="2" charset="2"/>
              <a:buChar char="§"/>
            </a:pPr>
            <a:r>
              <a:rPr lang="de-DE" sz="4500" dirty="0"/>
              <a:t>Schweigepflicht</a:t>
            </a:r>
          </a:p>
          <a:p>
            <a:pPr marL="0" indent="0">
              <a:buNone/>
            </a:pPr>
            <a:endParaRPr lang="de-DE" sz="3600" dirty="0" smtClean="0"/>
          </a:p>
          <a:p>
            <a:pPr marL="0" indent="0">
              <a:buNone/>
            </a:pPr>
            <a:endParaRPr lang="de-DE" dirty="0"/>
          </a:p>
        </p:txBody>
      </p:sp>
    </p:spTree>
    <p:extLst>
      <p:ext uri="{BB962C8B-B14F-4D97-AF65-F5344CB8AC3E}">
        <p14:creationId xmlns:p14="http://schemas.microsoft.com/office/powerpoint/2010/main" val="3557927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solidFill>
                  <a:schemeClr val="accent1"/>
                </a:solidFill>
              </a:rPr>
              <a:t>Weisser</a:t>
            </a:r>
            <a:r>
              <a:rPr lang="de-DE" dirty="0" smtClean="0">
                <a:solidFill>
                  <a:schemeClr val="accent1"/>
                </a:solidFill>
              </a:rPr>
              <a:t> Ring</a:t>
            </a:r>
            <a:endParaRPr lang="de-DE" dirty="0">
              <a:solidFill>
                <a:schemeClr val="accent1"/>
              </a:solidFill>
            </a:endParaRPr>
          </a:p>
        </p:txBody>
      </p:sp>
      <p:sp>
        <p:nvSpPr>
          <p:cNvPr id="3" name="Inhaltsplatzhalter 2"/>
          <p:cNvSpPr>
            <a:spLocks noGrp="1"/>
          </p:cNvSpPr>
          <p:nvPr>
            <p:ph idx="1"/>
          </p:nvPr>
        </p:nvSpPr>
        <p:spPr>
          <a:xfrm>
            <a:off x="1403648" y="2020067"/>
            <a:ext cx="6255797" cy="3703002"/>
          </a:xfrm>
        </p:spPr>
        <p:txBody>
          <a:bodyPr>
            <a:normAutofit fontScale="92500" lnSpcReduction="20000"/>
          </a:bodyPr>
          <a:lstStyle/>
          <a:p>
            <a:pPr marL="0" indent="0" algn="ctr">
              <a:buNone/>
            </a:pPr>
            <a:r>
              <a:rPr lang="de-DE" sz="2600" b="1" dirty="0" smtClean="0"/>
              <a:t>Ansprechpartnerin: Elisabeth Schmitt</a:t>
            </a:r>
            <a:r>
              <a:rPr lang="de-DE" sz="2600" dirty="0"/>
              <a:t/>
            </a:r>
            <a:br>
              <a:rPr lang="de-DE" sz="2600" dirty="0"/>
            </a:br>
            <a:r>
              <a:rPr lang="de-DE" sz="2600" dirty="0" err="1" smtClean="0"/>
              <a:t>Weisser</a:t>
            </a:r>
            <a:r>
              <a:rPr lang="de-DE" sz="2600" dirty="0" smtClean="0"/>
              <a:t> Ring Außenstelle Cochem-Zell</a:t>
            </a:r>
            <a:endParaRPr lang="de-DE" sz="2600" dirty="0"/>
          </a:p>
          <a:p>
            <a:pPr marL="0" indent="0" algn="ctr">
              <a:buNone/>
            </a:pPr>
            <a:r>
              <a:rPr lang="de-DE" sz="2600" dirty="0"/>
              <a:t>		</a:t>
            </a:r>
            <a:br>
              <a:rPr lang="de-DE" sz="2600" dirty="0"/>
            </a:br>
            <a:r>
              <a:rPr lang="de-DE" sz="2600" dirty="0" err="1" smtClean="0"/>
              <a:t>Kelberger</a:t>
            </a:r>
            <a:r>
              <a:rPr lang="de-DE" sz="2600" dirty="0" smtClean="0"/>
              <a:t> Str. 29a, 56766 Ulmen</a:t>
            </a:r>
            <a:endParaRPr lang="de-DE" sz="2600" dirty="0"/>
          </a:p>
          <a:p>
            <a:pPr marL="0" indent="0" algn="ctr">
              <a:buNone/>
            </a:pPr>
            <a:r>
              <a:rPr lang="de-DE" sz="2600" dirty="0"/>
              <a:t>Tel: </a:t>
            </a:r>
            <a:r>
              <a:rPr lang="de-DE" sz="2600" dirty="0" smtClean="0"/>
              <a:t>0151 55164663 (jederzeit)</a:t>
            </a:r>
            <a:r>
              <a:rPr lang="de-DE" sz="2600" dirty="0"/>
              <a:t/>
            </a:r>
            <a:br>
              <a:rPr lang="de-DE" sz="2600" dirty="0"/>
            </a:br>
            <a:r>
              <a:rPr lang="de-DE" sz="2600" dirty="0" smtClean="0"/>
              <a:t>elisabethschmitt@gmx.net</a:t>
            </a:r>
          </a:p>
          <a:p>
            <a:pPr marL="0" indent="0" algn="ctr">
              <a:buNone/>
            </a:pPr>
            <a:r>
              <a:rPr lang="de-DE" sz="2600" dirty="0" smtClean="0"/>
              <a:t>www.weisser-ring.de</a:t>
            </a:r>
            <a:endParaRPr lang="de-DE" sz="2600" dirty="0"/>
          </a:p>
          <a:p>
            <a:pPr marL="0" indent="0" algn="ctr">
              <a:buNone/>
            </a:pPr>
            <a:endParaRPr lang="de-DE" sz="2600" dirty="0"/>
          </a:p>
          <a:p>
            <a:pPr marL="0" indent="0" algn="ctr">
              <a:buNone/>
            </a:pPr>
            <a:r>
              <a:rPr lang="de-DE" sz="2600" dirty="0" smtClean="0"/>
              <a:t>Betreuung von Opfern häuslicher Gewalt, sexuellen Missbrauchs, Mobbings und Stalkings</a:t>
            </a:r>
            <a:endParaRPr lang="de-DE" sz="2600" dirty="0"/>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1530706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03648" y="1124744"/>
            <a:ext cx="6196405" cy="4598325"/>
          </a:xfrm>
        </p:spPr>
        <p:txBody>
          <a:bodyPr>
            <a:normAutofit lnSpcReduction="10000"/>
          </a:bodyPr>
          <a:lstStyle/>
          <a:p>
            <a:pPr>
              <a:buFont typeface="Wingdings" panose="05000000000000000000" pitchFamily="2" charset="2"/>
              <a:buChar char="§"/>
            </a:pPr>
            <a:r>
              <a:rPr lang="de-DE" sz="2000" u="sng" dirty="0" smtClean="0"/>
              <a:t>Kompetenzen, Tätigkeitsschwerpunkte, Hilfsmöglichkeiten:</a:t>
            </a:r>
            <a:r>
              <a:rPr lang="de-DE" sz="2000" dirty="0" smtClean="0"/>
              <a:t> Unmittelbare Hilfe für Opfer von Gewalt, menschlicher Beistand und persönliche Betreuung nach der Tat, Begleitung zu Terminen bei Polizei und Gericht, Hilfestellung bei anderen Behörden, Hilfeschecks für eine kostenlose frei wählbare anwaltliche bzw. </a:t>
            </a:r>
            <a:r>
              <a:rPr lang="de-DE" sz="2000" dirty="0" err="1" smtClean="0"/>
              <a:t>psychotraumatologische</a:t>
            </a:r>
            <a:r>
              <a:rPr lang="de-DE" sz="2000" dirty="0" smtClean="0"/>
              <a:t> Erstberatung, finanzielle Unterstützung zur Überbrückung tatbedingter Notlagen</a:t>
            </a:r>
          </a:p>
          <a:p>
            <a:pPr>
              <a:buFont typeface="Wingdings" panose="05000000000000000000" pitchFamily="2" charset="2"/>
              <a:buChar char="§"/>
            </a:pPr>
            <a:endParaRPr lang="de-DE" sz="2000" u="sng" dirty="0" smtClean="0"/>
          </a:p>
          <a:p>
            <a:pPr>
              <a:buFont typeface="Wingdings" panose="05000000000000000000" pitchFamily="2" charset="2"/>
              <a:buChar char="§"/>
            </a:pPr>
            <a:r>
              <a:rPr lang="de-DE" sz="2000" u="sng" dirty="0" smtClean="0"/>
              <a:t>Träger der Stelle</a:t>
            </a:r>
            <a:r>
              <a:rPr lang="de-DE" sz="2000" dirty="0" smtClean="0"/>
              <a:t>: WEISSER RING Bundesgeschäftsstelle Mainz</a:t>
            </a:r>
          </a:p>
          <a:p>
            <a:pPr marL="0" indent="0">
              <a:buNone/>
            </a:pPr>
            <a:endParaRPr lang="de-DE" sz="2000" u="sng" dirty="0"/>
          </a:p>
          <a:p>
            <a:pPr>
              <a:buFont typeface="Wingdings" panose="05000000000000000000" pitchFamily="2" charset="2"/>
              <a:buChar char="§"/>
            </a:pPr>
            <a:r>
              <a:rPr lang="de-DE" sz="2000" dirty="0" smtClean="0"/>
              <a:t>Schweigepflicht </a:t>
            </a:r>
          </a:p>
          <a:p>
            <a:pPr marL="0" indent="0">
              <a:buNone/>
            </a:pPr>
            <a:endParaRPr lang="de-DE" sz="2000" dirty="0"/>
          </a:p>
          <a:p>
            <a:pPr marL="0" indent="0">
              <a:buNone/>
            </a:pPr>
            <a:endParaRPr lang="de-DE" sz="2000" dirty="0" smtClean="0"/>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2007429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2"/>
                </a:solidFill>
              </a:rPr>
              <a:t>Lebensberatung</a:t>
            </a:r>
            <a:endParaRPr lang="de-DE" dirty="0">
              <a:solidFill>
                <a:schemeClr val="accent2"/>
              </a:solidFill>
            </a:endParaRPr>
          </a:p>
        </p:txBody>
      </p:sp>
      <p:sp>
        <p:nvSpPr>
          <p:cNvPr id="3" name="Inhaltsplatzhalter 2"/>
          <p:cNvSpPr>
            <a:spLocks noGrp="1"/>
          </p:cNvSpPr>
          <p:nvPr>
            <p:ph idx="1"/>
          </p:nvPr>
        </p:nvSpPr>
        <p:spPr>
          <a:xfrm>
            <a:off x="1259632" y="1916832"/>
            <a:ext cx="6800636" cy="4248472"/>
          </a:xfrm>
        </p:spPr>
        <p:txBody>
          <a:bodyPr>
            <a:normAutofit fontScale="25000" lnSpcReduction="20000"/>
          </a:bodyPr>
          <a:lstStyle/>
          <a:p>
            <a:pPr marL="0" indent="0" algn="ctr">
              <a:buNone/>
            </a:pPr>
            <a:r>
              <a:rPr lang="de-DE" sz="9600" b="1" dirty="0" smtClean="0"/>
              <a:t>Ansprechpartnerin: Simone </a:t>
            </a:r>
            <a:r>
              <a:rPr lang="de-DE" sz="9600" b="1" dirty="0" err="1" smtClean="0"/>
              <a:t>Ibald</a:t>
            </a:r>
            <a:r>
              <a:rPr lang="de-DE" sz="9600" b="1" dirty="0" smtClean="0"/>
              <a:t>-Strauch</a:t>
            </a:r>
          </a:p>
          <a:p>
            <a:pPr marL="0" indent="0" algn="ctr">
              <a:buNone/>
            </a:pPr>
            <a:r>
              <a:rPr lang="de-DE" sz="9600" dirty="0"/>
              <a:t>		</a:t>
            </a:r>
            <a:br>
              <a:rPr lang="de-DE" sz="9600" dirty="0"/>
            </a:br>
            <a:r>
              <a:rPr lang="de-DE" sz="9600" dirty="0" smtClean="0"/>
              <a:t>Moselstr. 23, 56812 Cochem</a:t>
            </a:r>
            <a:endParaRPr lang="de-DE" sz="9600" dirty="0"/>
          </a:p>
          <a:p>
            <a:pPr marL="0" indent="0" algn="ctr">
              <a:buNone/>
            </a:pPr>
            <a:r>
              <a:rPr lang="de-DE" sz="9600" dirty="0"/>
              <a:t>Tel: </a:t>
            </a:r>
            <a:r>
              <a:rPr lang="de-DE" sz="9600" dirty="0" smtClean="0"/>
              <a:t>02671/7735 </a:t>
            </a:r>
            <a:endParaRPr lang="de-DE" sz="9600" dirty="0"/>
          </a:p>
          <a:p>
            <a:pPr marL="0" indent="0" algn="ctr">
              <a:buNone/>
            </a:pPr>
            <a:r>
              <a:rPr lang="de-DE" sz="9600" dirty="0" smtClean="0"/>
              <a:t>(Sekretariat: Mo-Fr 9-12 Uhr, Beratungsgespräche nach Vereinbarung: Di u. Mi 13:30-16 Uhr, Do 13:30-18 Uhr)</a:t>
            </a:r>
            <a:r>
              <a:rPr lang="de-DE" sz="9600" dirty="0"/>
              <a:t/>
            </a:r>
            <a:br>
              <a:rPr lang="de-DE" sz="9600" dirty="0"/>
            </a:br>
            <a:r>
              <a:rPr lang="de-DE" sz="9600" dirty="0" smtClean="0"/>
              <a:t>sekretariat.lb.cochem@bistum-trier.de</a:t>
            </a:r>
          </a:p>
          <a:p>
            <a:pPr marL="0" indent="0" algn="ctr">
              <a:buNone/>
            </a:pPr>
            <a:r>
              <a:rPr lang="de-DE" sz="9600" dirty="0" smtClean="0"/>
              <a:t>www.cochem.lebensberatung.info</a:t>
            </a:r>
          </a:p>
          <a:p>
            <a:pPr marL="0" indent="0" algn="ctr">
              <a:buNone/>
            </a:pPr>
            <a:endParaRPr lang="de-DE" sz="9600" dirty="0"/>
          </a:p>
          <a:p>
            <a:pPr marL="0" indent="0" algn="ctr">
              <a:buNone/>
            </a:pPr>
            <a:r>
              <a:rPr lang="de-DE" sz="9600" dirty="0" smtClean="0"/>
              <a:t>Erziehungs-, Ehe-, Familien- und Lebensberatungsstelle</a:t>
            </a:r>
            <a:endParaRPr lang="de-DE" sz="9600" dirty="0"/>
          </a:p>
          <a:p>
            <a:pPr marL="0" indent="0">
              <a:buNone/>
            </a:pPr>
            <a:endParaRPr lang="de-DE" b="1" u="sng" dirty="0" smtClean="0"/>
          </a:p>
          <a:p>
            <a:pPr marL="0" indent="0">
              <a:buNone/>
            </a:pPr>
            <a:endParaRPr lang="de-DE" b="1" u="sng" dirty="0" smtClean="0"/>
          </a:p>
          <a:p>
            <a:pPr marL="0" indent="0">
              <a:buNone/>
            </a:pPr>
            <a:endParaRPr lang="de-DE" sz="2000" b="1" u="sng" dirty="0"/>
          </a:p>
        </p:txBody>
      </p:sp>
    </p:spTree>
    <p:extLst>
      <p:ext uri="{BB962C8B-B14F-4D97-AF65-F5344CB8AC3E}">
        <p14:creationId xmlns:p14="http://schemas.microsoft.com/office/powerpoint/2010/main" val="39002617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in">
  <a:themeElements>
    <a:clrScheme name="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0</TotalTime>
  <Words>1147</Words>
  <Application>Microsoft Office PowerPoint</Application>
  <PresentationFormat>Bildschirmpräsentation (4:3)</PresentationFormat>
  <Paragraphs>276</Paragraphs>
  <Slides>31</Slides>
  <Notes>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31</vt:i4>
      </vt:variant>
    </vt:vector>
  </HeadingPairs>
  <TitlesOfParts>
    <vt:vector size="40" baseType="lpstr">
      <vt:lpstr>Brush Script MT</vt:lpstr>
      <vt:lpstr>Calibri</vt:lpstr>
      <vt:lpstr>Constantia</vt:lpstr>
      <vt:lpstr>Ebrima</vt:lpstr>
      <vt:lpstr>Franklin Gothic Book</vt:lpstr>
      <vt:lpstr>FuturaSCTBoo</vt:lpstr>
      <vt:lpstr>Rage Italic</vt:lpstr>
      <vt:lpstr>Wingdings</vt:lpstr>
      <vt:lpstr>Pin</vt:lpstr>
      <vt:lpstr>           Vorstellung des „Netzwerk  gegen Gewalt“ im Landkreis  Cochem-Zell </vt:lpstr>
      <vt:lpstr>PowerPoint-Präsentation</vt:lpstr>
      <vt:lpstr>Gleichstellungsstelle</vt:lpstr>
      <vt:lpstr>PowerPoint-Präsentation</vt:lpstr>
      <vt:lpstr>Interventionsstelle/Caritas</vt:lpstr>
      <vt:lpstr>PowerPoint-Präsentation</vt:lpstr>
      <vt:lpstr>Weisser Ring</vt:lpstr>
      <vt:lpstr>PowerPoint-Präsentation</vt:lpstr>
      <vt:lpstr>Lebensberatung</vt:lpstr>
      <vt:lpstr>PowerPoint-Präsentation</vt:lpstr>
      <vt:lpstr>Donum Vitae</vt:lpstr>
      <vt:lpstr>PowerPoint-Präsentation</vt:lpstr>
      <vt:lpstr>Projektgruppe „Lichtblick“</vt:lpstr>
      <vt:lpstr>PowerPoint-Präsentation</vt:lpstr>
      <vt:lpstr>Frauennotruf Koblenz</vt:lpstr>
      <vt:lpstr>PowerPoint-Präsentation</vt:lpstr>
      <vt:lpstr> Contra häusliche Gewalt Opferschutz durch Täterarbeit </vt:lpstr>
      <vt:lpstr>PowerPoint-Präsentation</vt:lpstr>
      <vt:lpstr>Jugendamt</vt:lpstr>
      <vt:lpstr>Polizeiinspektion Cochem</vt:lpstr>
      <vt:lpstr>PowerPoint-Präsentation</vt:lpstr>
      <vt:lpstr>Opferschutz Polizei Trier</vt:lpstr>
      <vt:lpstr>PowerPoint-Präsentation</vt:lpstr>
      <vt:lpstr>Jobcenter Cochem-Zell</vt:lpstr>
      <vt:lpstr>PowerPoint-Präsentation</vt:lpstr>
      <vt:lpstr>Deutsches Rotes Kreuz </vt:lpstr>
      <vt:lpstr>PowerPoint-Präsentation</vt:lpstr>
      <vt:lpstr>Opferschutz Koblenz</vt:lpstr>
      <vt:lpstr>PowerPoint-Präsentation</vt:lpstr>
      <vt:lpstr>Bistum Trier</vt:lpstr>
      <vt:lpstr>PowerPoint-Präsentation</vt:lpstr>
    </vt:vector>
  </TitlesOfParts>
  <Company>Kreisverwaltung Cochem-Zell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Junglas Ramona</dc:creator>
  <cp:lastModifiedBy>Junglas Ramona</cp:lastModifiedBy>
  <cp:revision>178</cp:revision>
  <cp:lastPrinted>2022-12-14T10:58:54Z</cp:lastPrinted>
  <dcterms:created xsi:type="dcterms:W3CDTF">2016-10-14T11:04:10Z</dcterms:created>
  <dcterms:modified xsi:type="dcterms:W3CDTF">2023-02-02T10:27:39Z</dcterms:modified>
</cp:coreProperties>
</file>